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88163" cy="100203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DA</c:v>
                </c:pt>
              </c:strCache>
            </c:strRef>
          </c:tx>
          <c:spPr>
            <a:ln>
              <a:noFill/>
            </a:ln>
          </c:spPr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0.13789999999999999</c:v>
                </c:pt>
                <c:pt idx="1">
                  <c:v>0.1795000000000001</c:v>
                </c:pt>
                <c:pt idx="2">
                  <c:v>0.52629999999999999</c:v>
                </c:pt>
                <c:pt idx="3">
                  <c:v>0.74420000000000042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List1!$C$2:$C$5</c:f>
              <c:numCache>
                <c:formatCode>0.00%</c:formatCode>
                <c:ptCount val="4"/>
                <c:pt idx="0">
                  <c:v>0.86210000000000042</c:v>
                </c:pt>
                <c:pt idx="1">
                  <c:v>0.82050000000000001</c:v>
                </c:pt>
                <c:pt idx="2">
                  <c:v>0.47370000000000001</c:v>
                </c:pt>
                <c:pt idx="3">
                  <c:v>0.25580000000000008</c:v>
                </c:pt>
              </c:numCache>
            </c:numRef>
          </c:val>
        </c:ser>
        <c:shape val="box"/>
        <c:axId val="77408512"/>
        <c:axId val="77418496"/>
        <c:axId val="0"/>
      </c:bar3DChart>
      <c:catAx>
        <c:axId val="77408512"/>
        <c:scaling>
          <c:orientation val="minMax"/>
        </c:scaling>
        <c:axPos val="b"/>
        <c:tickLblPos val="nextTo"/>
        <c:crossAx val="77418496"/>
        <c:crosses val="autoZero"/>
        <c:auto val="1"/>
        <c:lblAlgn val="ctr"/>
        <c:lblOffset val="100"/>
      </c:catAx>
      <c:valAx>
        <c:axId val="77418496"/>
        <c:scaling>
          <c:orientation val="minMax"/>
        </c:scaling>
        <c:axPos val="l"/>
        <c:majorGridlines/>
        <c:numFmt formatCode="0%" sourceLinked="0"/>
        <c:tickLblPos val="nextTo"/>
        <c:crossAx val="77408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933588794466774E-2"/>
          <c:y val="0.24485220155992274"/>
          <c:w val="0.57242654406270044"/>
          <c:h val="0.64424751014922721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5. razredi</c:v>
                </c:pt>
              </c:strCache>
            </c:strRef>
          </c:tx>
          <c:explosion val="25"/>
          <c:cat>
            <c:strRef>
              <c:f>List1!$A$2:$A$4</c:f>
              <c:strCache>
                <c:ptCount val="2"/>
                <c:pt idx="0">
                  <c:v>Kod kuće</c:v>
                </c:pt>
                <c:pt idx="1">
                  <c:v>U kafiću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0.84619999999999995</c:v>
                </c:pt>
                <c:pt idx="1">
                  <c:v>0.1538000000000001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ayout/>
      <c:txPr>
        <a:bodyPr/>
        <a:lstStyle/>
        <a:p>
          <a:pPr>
            <a:defRPr sz="105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6. razredi</a:t>
            </a:r>
            <a:endParaRPr lang="hr-HR" dirty="0"/>
          </a:p>
        </c:rich>
      </c:tx>
      <c:layout>
        <c:manualLayout>
          <c:xMode val="edge"/>
          <c:yMode val="edge"/>
          <c:x val="0.36218598574517397"/>
          <c:y val="3.413599205823009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6277400801620331E-2"/>
          <c:y val="0.27091913159074282"/>
          <c:w val="0.5321080777349525"/>
          <c:h val="0.58991721226377203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6. razredi</c:v>
                </c:pt>
              </c:strCache>
            </c:strRef>
          </c:tx>
          <c:explosion val="25"/>
          <c:cat>
            <c:strRef>
              <c:f>List1!$A$2:$A$5</c:f>
              <c:strCache>
                <c:ptCount val="4"/>
                <c:pt idx="0">
                  <c:v>Kod kuće</c:v>
                </c:pt>
                <c:pt idx="1">
                  <c:v>Kod prijatelja</c:v>
                </c:pt>
                <c:pt idx="2">
                  <c:v>U kafiću</c:v>
                </c:pt>
                <c:pt idx="3">
                  <c:v>Negdje drugdje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0.60000000000000042</c:v>
                </c:pt>
                <c:pt idx="1">
                  <c:v>0.2</c:v>
                </c:pt>
                <c:pt idx="2" formatCode="0.00%">
                  <c:v>6.6699999999999995E-2</c:v>
                </c:pt>
                <c:pt idx="3" formatCode="0.00%">
                  <c:v>0.1333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609052697848462"/>
          <c:y val="0.38742999143886037"/>
          <c:w val="0.28147166340492102"/>
          <c:h val="0.45471001306368258"/>
        </c:manualLayout>
      </c:layout>
      <c:txPr>
        <a:bodyPr/>
        <a:lstStyle/>
        <a:p>
          <a:pPr>
            <a:defRPr sz="105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8801244306188198E-2"/>
          <c:y val="0.32350817229458217"/>
          <c:w val="0.55085962670814415"/>
          <c:h val="0.6194311743139651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7. razredi</c:v>
                </c:pt>
              </c:strCache>
            </c:strRef>
          </c:tx>
          <c:explosion val="25"/>
          <c:cat>
            <c:strRef>
              <c:f>List1!$A$2:$A$6</c:f>
              <c:strCache>
                <c:ptCount val="5"/>
                <c:pt idx="0">
                  <c:v>Kod kuće</c:v>
                </c:pt>
                <c:pt idx="1">
                  <c:v>Kod prijatelja</c:v>
                </c:pt>
                <c:pt idx="2">
                  <c:v>Na ulici</c:v>
                </c:pt>
                <c:pt idx="3">
                  <c:v>U kafiću</c:v>
                </c:pt>
                <c:pt idx="4">
                  <c:v>Negdje drugdje</c:v>
                </c:pt>
              </c:strCache>
            </c:strRef>
          </c:cat>
          <c:val>
            <c:numRef>
              <c:f>List1!$B$2:$B$6</c:f>
              <c:numCache>
                <c:formatCode>0.00%</c:formatCode>
                <c:ptCount val="5"/>
                <c:pt idx="0">
                  <c:v>0.55570000000000042</c:v>
                </c:pt>
                <c:pt idx="1">
                  <c:v>0.22220000000000001</c:v>
                </c:pt>
                <c:pt idx="2">
                  <c:v>0.1111</c:v>
                </c:pt>
                <c:pt idx="3">
                  <c:v>3.6999999999999998E-2</c:v>
                </c:pt>
                <c:pt idx="4">
                  <c:v>7.3999999999999996E-2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892650816575933"/>
          <c:y val="0.35293464124901192"/>
          <c:w val="0.24194728363515186"/>
          <c:h val="0.56066646189639058"/>
        </c:manualLayout>
      </c:layout>
      <c:txPr>
        <a:bodyPr/>
        <a:lstStyle/>
        <a:p>
          <a:pPr>
            <a:defRPr sz="10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308888755950204E-2"/>
          <c:y val="0.2477990660970332"/>
          <c:w val="0.56655724150308084"/>
          <c:h val="0.6025542616476957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8. razredi</c:v>
                </c:pt>
              </c:strCache>
            </c:strRef>
          </c:tx>
          <c:explosion val="25"/>
          <c:cat>
            <c:strRef>
              <c:f>List1!$A$2:$A$6</c:f>
              <c:strCache>
                <c:ptCount val="5"/>
                <c:pt idx="0">
                  <c:v>Kod kuće</c:v>
                </c:pt>
                <c:pt idx="1">
                  <c:v>Kod prijatelja</c:v>
                </c:pt>
                <c:pt idx="2">
                  <c:v>Na ulici</c:v>
                </c:pt>
                <c:pt idx="3">
                  <c:v>U kafiću</c:v>
                </c:pt>
                <c:pt idx="4">
                  <c:v>Negdje drugdje</c:v>
                </c:pt>
              </c:strCache>
            </c:strRef>
          </c:cat>
          <c:val>
            <c:numRef>
              <c:f>List1!$B$2:$B$6</c:f>
              <c:numCache>
                <c:formatCode>0.00%</c:formatCode>
                <c:ptCount val="5"/>
                <c:pt idx="0">
                  <c:v>0.52629999999999999</c:v>
                </c:pt>
                <c:pt idx="1">
                  <c:v>0.23680000000000001</c:v>
                </c:pt>
                <c:pt idx="2">
                  <c:v>0.1053</c:v>
                </c:pt>
                <c:pt idx="3">
                  <c:v>5.2600000000000001E-2</c:v>
                </c:pt>
                <c:pt idx="4">
                  <c:v>7.8900000000000012E-2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137290301077669"/>
          <c:y val="0.33151493268424786"/>
          <c:w val="0.29746278191312103"/>
          <c:h val="0.50460091976312393"/>
        </c:manualLayout>
      </c:layout>
      <c:txPr>
        <a:bodyPr/>
        <a:lstStyle/>
        <a:p>
          <a:pPr>
            <a:defRPr sz="10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5. razredi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Htio sam probati</c:v>
                </c:pt>
                <c:pt idx="1">
                  <c:v>Roditelji su mi ponudili</c:v>
                </c:pt>
                <c:pt idx="2">
                  <c:v>Iz zabave</c:v>
                </c:pt>
                <c:pt idx="3">
                  <c:v>Zbog žeđi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0.5</c:v>
                </c:pt>
                <c:pt idx="1">
                  <c:v>0.25</c:v>
                </c:pt>
                <c:pt idx="2" formatCode="0.00%">
                  <c:v>0.125</c:v>
                </c:pt>
                <c:pt idx="3" formatCode="0.00%">
                  <c:v>0.125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428351520163019"/>
          <c:y val="0.30476202224101451"/>
          <c:w val="0.33227540864994204"/>
          <c:h val="0.57826272284073832"/>
        </c:manualLayout>
      </c:layout>
      <c:txPr>
        <a:bodyPr/>
        <a:lstStyle/>
        <a:p>
          <a:pPr>
            <a:defRPr sz="10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6. razredi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Htio sam probati</c:v>
                </c:pt>
                <c:pt idx="1">
                  <c:v>Roditelji su mi ponudili</c:v>
                </c:pt>
                <c:pt idx="2">
                  <c:v>Iz zabave</c:v>
                </c:pt>
                <c:pt idx="3">
                  <c:v>Da vidim što je starijima fora u tome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0.72729999999999995</c:v>
                </c:pt>
                <c:pt idx="1">
                  <c:v>9.0900000000000022E-2</c:v>
                </c:pt>
                <c:pt idx="2">
                  <c:v>9.0900000000000022E-2</c:v>
                </c:pt>
                <c:pt idx="3">
                  <c:v>9.0900000000000022E-2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775965935757818"/>
          <c:y val="0.3880403412063218"/>
          <c:w val="0.33424347408111116"/>
          <c:h val="0.43500959064493988"/>
        </c:manualLayout>
      </c:layout>
      <c:txPr>
        <a:bodyPr/>
        <a:lstStyle/>
        <a:p>
          <a:pPr>
            <a:defRPr sz="9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909783528325962E-2"/>
          <c:y val="0.26327447535069237"/>
          <c:w val="0.52807230580014919"/>
          <c:h val="0.613731050085344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7. razredi</c:v>
                </c:pt>
              </c:strCache>
            </c:strRef>
          </c:tx>
          <c:cat>
            <c:strRef>
              <c:f>List1!$A$2:$A$10</c:f>
              <c:strCache>
                <c:ptCount val="9"/>
                <c:pt idx="0">
                  <c:v>Roditelji su mi dopustili</c:v>
                </c:pt>
                <c:pt idx="1">
                  <c:v>Ukusno je i smiruje</c:v>
                </c:pt>
                <c:pt idx="2">
                  <c:v>z znatiželje</c:v>
                </c:pt>
                <c:pt idx="3">
                  <c:v>Mislio sam da je voda</c:v>
                </c:pt>
                <c:pt idx="4">
                  <c:v>Fino i privlači me</c:v>
                </c:pt>
                <c:pt idx="5">
                  <c:v>Pritisak vršnjaka</c:v>
                </c:pt>
                <c:pt idx="6">
                  <c:v>Jer su drugi pili</c:v>
                </c:pt>
                <c:pt idx="7">
                  <c:v>Htio sam probati</c:v>
                </c:pt>
                <c:pt idx="8">
                  <c:v>Ne znam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0.26670000000000005</c:v>
                </c:pt>
                <c:pt idx="1">
                  <c:v>0.1333</c:v>
                </c:pt>
                <c:pt idx="2">
                  <c:v>0.1331</c:v>
                </c:pt>
                <c:pt idx="3">
                  <c:v>6.6699999999999995E-2</c:v>
                </c:pt>
                <c:pt idx="4">
                  <c:v>6.6699999999999995E-2</c:v>
                </c:pt>
                <c:pt idx="5">
                  <c:v>0.13339999999999999</c:v>
                </c:pt>
                <c:pt idx="6">
                  <c:v>6.6699999999999995E-2</c:v>
                </c:pt>
                <c:pt idx="7">
                  <c:v>6.6699999999999995E-2</c:v>
                </c:pt>
                <c:pt idx="8">
                  <c:v>6.6699999999999995E-2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352424516934012"/>
          <c:y val="0.27665051105432731"/>
          <c:w val="0.30789500952885607"/>
          <c:h val="0.65445030961472161"/>
        </c:manualLayout>
      </c:layout>
      <c:txPr>
        <a:bodyPr/>
        <a:lstStyle/>
        <a:p>
          <a:pPr>
            <a:defRPr sz="8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8. razredi</c:v>
                </c:pt>
              </c:strCache>
            </c:strRef>
          </c:tx>
          <c:cat>
            <c:strRef>
              <c:f>List1!$A$2:$A$10</c:f>
              <c:strCache>
                <c:ptCount val="9"/>
                <c:pt idx="0">
                  <c:v>Htio sam probati</c:v>
                </c:pt>
                <c:pt idx="1">
                  <c:v>Iz zabave</c:v>
                </c:pt>
                <c:pt idx="2">
                  <c:v>Roditelji su mi dopustili</c:v>
                </c:pt>
                <c:pt idx="3">
                  <c:v>Bilo mi je dosadno</c:v>
                </c:pt>
                <c:pt idx="4">
                  <c:v>Igrali smo igru "Istina-Izazov"</c:v>
                </c:pt>
                <c:pt idx="5">
                  <c:v>Iz znatiželje</c:v>
                </c:pt>
                <c:pt idx="6">
                  <c:v>Zbog društva</c:v>
                </c:pt>
                <c:pt idx="7">
                  <c:v>Žbog žeđi</c:v>
                </c:pt>
                <c:pt idx="8">
                  <c:v>Ne znam/Ne sjećam se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0.4286000000000002</c:v>
                </c:pt>
                <c:pt idx="1">
                  <c:v>9.5300000000000024E-2</c:v>
                </c:pt>
                <c:pt idx="2">
                  <c:v>9.5200000000000007E-2</c:v>
                </c:pt>
                <c:pt idx="3">
                  <c:v>4.7600000000000003E-2</c:v>
                </c:pt>
                <c:pt idx="4">
                  <c:v>4.7600000000000003E-2</c:v>
                </c:pt>
                <c:pt idx="5">
                  <c:v>4.7600000000000003E-2</c:v>
                </c:pt>
                <c:pt idx="6">
                  <c:v>9.5300000000000024E-2</c:v>
                </c:pt>
                <c:pt idx="7">
                  <c:v>4.7600000000000003E-2</c:v>
                </c:pt>
                <c:pt idx="8">
                  <c:v>9.5200000000000007E-2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322869562956419"/>
          <c:y val="0.20494577399896746"/>
          <c:w val="0.34425607556607185"/>
          <c:h val="0.79371287177241712"/>
        </c:manualLayout>
      </c:layout>
      <c:txPr>
        <a:bodyPr/>
        <a:lstStyle/>
        <a:p>
          <a:pPr>
            <a:defRPr sz="8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List1!$B$1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 formatCode="0.00%">
                  <c:v>0.72219999999999995</c:v>
                </c:pt>
                <c:pt idx="1">
                  <c:v>0.55000000000000004</c:v>
                </c:pt>
                <c:pt idx="2">
                  <c:v>0.4800000000000002</c:v>
                </c:pt>
                <c:pt idx="3" formatCode="0.00%">
                  <c:v>0.55880000000000041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List1!$C$2:$C$5</c:f>
              <c:numCache>
                <c:formatCode>0%</c:formatCode>
                <c:ptCount val="4"/>
                <c:pt idx="0" formatCode="0.00%">
                  <c:v>0.27780000000000021</c:v>
                </c:pt>
                <c:pt idx="1">
                  <c:v>0.45</c:v>
                </c:pt>
                <c:pt idx="2">
                  <c:v>0.4</c:v>
                </c:pt>
                <c:pt idx="3" formatCode="0.00%">
                  <c:v>0.32360000000000022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Sumnjaju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2" formatCode="0%">
                  <c:v>0.12000000000000002</c:v>
                </c:pt>
                <c:pt idx="3" formatCode="0.00%">
                  <c:v>0.11760000000000002</c:v>
                </c:pt>
              </c:numCache>
            </c:numRef>
          </c:val>
        </c:ser>
        <c:shape val="box"/>
        <c:axId val="46809856"/>
        <c:axId val="46811392"/>
        <c:axId val="0"/>
      </c:bar3DChart>
      <c:catAx>
        <c:axId val="46809856"/>
        <c:scaling>
          <c:orientation val="minMax"/>
        </c:scaling>
        <c:axPos val="b"/>
        <c:tickLblPos val="nextTo"/>
        <c:crossAx val="46811392"/>
        <c:crosses val="autoZero"/>
        <c:auto val="1"/>
        <c:lblAlgn val="ctr"/>
        <c:lblOffset val="100"/>
      </c:catAx>
      <c:valAx>
        <c:axId val="46811392"/>
        <c:scaling>
          <c:orientation val="minMax"/>
        </c:scaling>
        <c:axPos val="l"/>
        <c:majorGridlines/>
        <c:numFmt formatCode="0%" sourceLinked="1"/>
        <c:tickLblPos val="nextTo"/>
        <c:crossAx val="46809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3.570000000000001E-2</c:v>
                </c:pt>
                <c:pt idx="1">
                  <c:v>2.63E-2</c:v>
                </c:pt>
                <c:pt idx="2">
                  <c:v>8.1100000000000005E-2</c:v>
                </c:pt>
                <c:pt idx="3">
                  <c:v>0.11360000000000002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List1!$C$2:$C$5</c:f>
              <c:numCache>
                <c:formatCode>0.00%</c:formatCode>
                <c:ptCount val="4"/>
                <c:pt idx="0">
                  <c:v>0.96430000000000005</c:v>
                </c:pt>
                <c:pt idx="1">
                  <c:v>0.97370000000000045</c:v>
                </c:pt>
                <c:pt idx="2">
                  <c:v>0.91810000000000003</c:v>
                </c:pt>
                <c:pt idx="3">
                  <c:v>0.88639999999999997</c:v>
                </c:pt>
              </c:numCache>
            </c:numRef>
          </c:val>
        </c:ser>
        <c:shape val="box"/>
        <c:axId val="47116672"/>
        <c:axId val="47118208"/>
        <c:axId val="0"/>
      </c:bar3DChart>
      <c:catAx>
        <c:axId val="47116672"/>
        <c:scaling>
          <c:orientation val="minMax"/>
        </c:scaling>
        <c:axPos val="b"/>
        <c:tickLblPos val="nextTo"/>
        <c:crossAx val="47118208"/>
        <c:crosses val="autoZero"/>
        <c:auto val="1"/>
        <c:lblAlgn val="ctr"/>
        <c:lblOffset val="100"/>
      </c:catAx>
      <c:valAx>
        <c:axId val="47118208"/>
        <c:scaling>
          <c:orientation val="minMax"/>
        </c:scaling>
        <c:axPos val="l"/>
        <c:majorGridlines/>
        <c:numFmt formatCode="0%" sourceLinked="0"/>
        <c:tickLblPos val="nextTo"/>
        <c:crossAx val="471166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 formatCode="0%">
                  <c:v>1</c:v>
                </c:pt>
                <c:pt idx="1">
                  <c:v>0.92310000000000003</c:v>
                </c:pt>
                <c:pt idx="2">
                  <c:v>0.70270000000000044</c:v>
                </c:pt>
                <c:pt idx="3">
                  <c:v>0.6136000000000007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1-2 puta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List1!$C$2:$C$5</c:f>
              <c:numCache>
                <c:formatCode>0.00%</c:formatCode>
                <c:ptCount val="4"/>
                <c:pt idx="1">
                  <c:v>5.1299999999999998E-2</c:v>
                </c:pt>
                <c:pt idx="2">
                  <c:v>0.21620000000000011</c:v>
                </c:pt>
                <c:pt idx="3">
                  <c:v>0.11370000000000002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Više puta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List1!$D$2:$D$5</c:f>
              <c:numCache>
                <c:formatCode>0.00%</c:formatCode>
                <c:ptCount val="4"/>
                <c:pt idx="1">
                  <c:v>2.5600000000000012E-2</c:v>
                </c:pt>
                <c:pt idx="2">
                  <c:v>8.1100000000000005E-2</c:v>
                </c:pt>
                <c:pt idx="3">
                  <c:v>0.2727</c:v>
                </c:pt>
              </c:numCache>
            </c:numRef>
          </c:val>
        </c:ser>
        <c:shape val="box"/>
        <c:axId val="77534720"/>
        <c:axId val="77536256"/>
        <c:axId val="0"/>
      </c:bar3DChart>
      <c:catAx>
        <c:axId val="77534720"/>
        <c:scaling>
          <c:orientation val="minMax"/>
        </c:scaling>
        <c:axPos val="b"/>
        <c:tickLblPos val="nextTo"/>
        <c:crossAx val="77536256"/>
        <c:crosses val="autoZero"/>
        <c:auto val="1"/>
        <c:lblAlgn val="ctr"/>
        <c:lblOffset val="100"/>
      </c:catAx>
      <c:valAx>
        <c:axId val="77536256"/>
        <c:scaling>
          <c:orientation val="minMax"/>
        </c:scaling>
        <c:axPos val="l"/>
        <c:majorGridlines/>
        <c:numFmt formatCode="0%" sourceLinked="1"/>
        <c:tickLblPos val="nextTo"/>
        <c:crossAx val="775347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List1!$B$1</c:f>
              <c:strCache>
                <c:ptCount val="1"/>
                <c:pt idx="0">
                  <c:v>Nitko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0.79320000000000002</c:v>
                </c:pt>
                <c:pt idx="1">
                  <c:v>0.46150000000000002</c:v>
                </c:pt>
                <c:pt idx="2">
                  <c:v>0.39470000000000022</c:v>
                </c:pt>
                <c:pt idx="3">
                  <c:v>0.13950000000000001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Do 5 učenika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List1!$C$2:$C$5</c:f>
              <c:numCache>
                <c:formatCode>0.00%</c:formatCode>
                <c:ptCount val="4"/>
                <c:pt idx="0">
                  <c:v>0.17240000000000011</c:v>
                </c:pt>
                <c:pt idx="1">
                  <c:v>0.30770000000000008</c:v>
                </c:pt>
                <c:pt idx="2">
                  <c:v>0.44740000000000002</c:v>
                </c:pt>
                <c:pt idx="3">
                  <c:v>0.46510000000000001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Do 10 učenika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List1!$D$2:$D$5</c:f>
              <c:numCache>
                <c:formatCode>0.00%</c:formatCode>
                <c:ptCount val="4"/>
                <c:pt idx="0">
                  <c:v>1.72E-2</c:v>
                </c:pt>
                <c:pt idx="1">
                  <c:v>5.1299999999999998E-2</c:v>
                </c:pt>
                <c:pt idx="2">
                  <c:v>5.2600000000000001E-2</c:v>
                </c:pt>
                <c:pt idx="3">
                  <c:v>0.30230000000000024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Više od 10 učenika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List1!$E$2:$E$5</c:f>
              <c:numCache>
                <c:formatCode>0.00%</c:formatCode>
                <c:ptCount val="4"/>
                <c:pt idx="0">
                  <c:v>1.72E-2</c:v>
                </c:pt>
                <c:pt idx="1">
                  <c:v>0.1795000000000001</c:v>
                </c:pt>
                <c:pt idx="2">
                  <c:v>0.1053</c:v>
                </c:pt>
                <c:pt idx="3">
                  <c:v>9.3000000000000083E-2</c:v>
                </c:pt>
              </c:numCache>
            </c:numRef>
          </c:val>
        </c:ser>
        <c:shape val="box"/>
        <c:axId val="48191360"/>
        <c:axId val="48192896"/>
        <c:axId val="0"/>
      </c:bar3DChart>
      <c:catAx>
        <c:axId val="48191360"/>
        <c:scaling>
          <c:orientation val="minMax"/>
        </c:scaling>
        <c:axPos val="b"/>
        <c:tickLblPos val="nextTo"/>
        <c:crossAx val="48192896"/>
        <c:crosses val="autoZero"/>
        <c:auto val="1"/>
        <c:lblAlgn val="ctr"/>
        <c:lblOffset val="100"/>
      </c:catAx>
      <c:valAx>
        <c:axId val="48192896"/>
        <c:scaling>
          <c:orientation val="minMax"/>
        </c:scaling>
        <c:axPos val="l"/>
        <c:majorGridlines/>
        <c:numFmt formatCode="0%" sourceLinked="1"/>
        <c:tickLblPos val="nextTo"/>
        <c:crossAx val="481913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List1!$B$1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2" formatCode="0.00%">
                  <c:v>0.23680000000000001</c:v>
                </c:pt>
                <c:pt idx="3" formatCode="0.00%">
                  <c:v>9.0900000000000022E-2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List1!$C$2:$C$5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 formatCode="0.00%">
                  <c:v>0.76320000000000043</c:v>
                </c:pt>
                <c:pt idx="3" formatCode="General">
                  <c:v>2.8</c:v>
                </c:pt>
              </c:numCache>
            </c:numRef>
          </c:val>
        </c:ser>
        <c:shape val="box"/>
        <c:axId val="46827008"/>
        <c:axId val="46891776"/>
        <c:axId val="0"/>
      </c:bar3DChart>
      <c:catAx>
        <c:axId val="46827008"/>
        <c:scaling>
          <c:orientation val="minMax"/>
        </c:scaling>
        <c:axPos val="b"/>
        <c:tickLblPos val="nextTo"/>
        <c:crossAx val="46891776"/>
        <c:crosses val="autoZero"/>
        <c:auto val="1"/>
        <c:lblAlgn val="ctr"/>
        <c:lblOffset val="100"/>
      </c:catAx>
      <c:valAx>
        <c:axId val="46891776"/>
        <c:scaling>
          <c:orientation val="minMax"/>
        </c:scaling>
        <c:axPos val="l"/>
        <c:majorGridlines/>
        <c:numFmt formatCode="0%" sourceLinked="1"/>
        <c:tickLblPos val="nextTo"/>
        <c:crossAx val="468270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6825053626520144E-5"/>
          <c:y val="0.28703667253909726"/>
          <c:w val="0.61028368642800401"/>
          <c:h val="0.62030601805429564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5. razredi</c:v>
                </c:pt>
              </c:strCache>
            </c:strRef>
          </c:tx>
          <c:cat>
            <c:strRef>
              <c:f>List1!$A$2:$A$6</c:f>
              <c:strCache>
                <c:ptCount val="5"/>
                <c:pt idx="0">
                  <c:v>NE</c:v>
                </c:pt>
                <c:pt idx="1">
                  <c:v>DA</c:v>
                </c:pt>
                <c:pt idx="2">
                  <c:v>U nekim kafićima</c:v>
                </c:pt>
                <c:pt idx="3">
                  <c:v>Iz Slovenije</c:v>
                </c:pt>
                <c:pt idx="4">
                  <c:v>Svugdje</c:v>
                </c:pt>
              </c:strCache>
            </c:strRef>
          </c:cat>
          <c:val>
            <c:numRef>
              <c:f>List1!$B$2:$B$6</c:f>
              <c:numCache>
                <c:formatCode>0.00%</c:formatCode>
                <c:ptCount val="5"/>
                <c:pt idx="0">
                  <c:v>0.87220000000000031</c:v>
                </c:pt>
                <c:pt idx="1">
                  <c:v>4.2600000000000013E-2</c:v>
                </c:pt>
                <c:pt idx="2">
                  <c:v>4.2600000000000013E-2</c:v>
                </c:pt>
                <c:pt idx="3">
                  <c:v>2.1300000000000006E-2</c:v>
                </c:pt>
                <c:pt idx="4">
                  <c:v>2.1300000000000006E-2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6. razredi</c:v>
                </c:pt>
              </c:strCache>
            </c:strRef>
          </c:tx>
          <c:cat>
            <c:strRef>
              <c:f>List1!$A$2:$A$8</c:f>
              <c:strCache>
                <c:ptCount val="7"/>
                <c:pt idx="0">
                  <c:v>NE</c:v>
                </c:pt>
                <c:pt idx="1">
                  <c:v>DA</c:v>
                </c:pt>
                <c:pt idx="2">
                  <c:v>Lako</c:v>
                </c:pt>
                <c:pt idx="3">
                  <c:v>U dućanu</c:v>
                </c:pt>
                <c:pt idx="4">
                  <c:v>Crno tržište</c:v>
                </c:pt>
                <c:pt idx="5">
                  <c:v>Kod srednjoškolaca</c:v>
                </c:pt>
                <c:pt idx="6">
                  <c:v>U skejt parku</c:v>
                </c:pt>
              </c:strCache>
            </c:strRef>
          </c:cat>
          <c:val>
            <c:numRef>
              <c:f>List1!$B$2:$B$8</c:f>
              <c:numCache>
                <c:formatCode>0.00%</c:formatCode>
                <c:ptCount val="7"/>
                <c:pt idx="0">
                  <c:v>0.66670000000000063</c:v>
                </c:pt>
                <c:pt idx="1">
                  <c:v>6.0600000000000001E-2</c:v>
                </c:pt>
                <c:pt idx="2">
                  <c:v>3.0300000000000001E-2</c:v>
                </c:pt>
                <c:pt idx="3">
                  <c:v>0.12120000000000004</c:v>
                </c:pt>
                <c:pt idx="4">
                  <c:v>3.0300000000000001E-2</c:v>
                </c:pt>
                <c:pt idx="5">
                  <c:v>6.0600000000000001E-2</c:v>
                </c:pt>
                <c:pt idx="6">
                  <c:v>3.0300000000000001E-2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7. razredi</c:v>
                </c:pt>
              </c:strCache>
            </c:strRef>
          </c:tx>
          <c:cat>
            <c:strRef>
              <c:f>List1!$A$2:$A$6</c:f>
              <c:strCache>
                <c:ptCount val="5"/>
                <c:pt idx="0">
                  <c:v>NE</c:v>
                </c:pt>
                <c:pt idx="1">
                  <c:v>DA</c:v>
                </c:pt>
                <c:pt idx="2">
                  <c:v>Od prijatelja</c:v>
                </c:pt>
                <c:pt idx="3">
                  <c:v>U kafiću</c:v>
                </c:pt>
                <c:pt idx="4">
                  <c:v>Preko odraslih</c:v>
                </c:pt>
              </c:strCache>
            </c:strRef>
          </c:cat>
          <c:val>
            <c:numRef>
              <c:f>List1!$B$2:$B$6</c:f>
              <c:numCache>
                <c:formatCode>0.00%</c:formatCode>
                <c:ptCount val="5"/>
                <c:pt idx="0">
                  <c:v>0.67580000000000062</c:v>
                </c:pt>
                <c:pt idx="1">
                  <c:v>0.24320000000000008</c:v>
                </c:pt>
                <c:pt idx="2">
                  <c:v>2.7000000000000014E-2</c:v>
                </c:pt>
                <c:pt idx="3">
                  <c:v>2.7000000000000014E-2</c:v>
                </c:pt>
                <c:pt idx="4">
                  <c:v>2.7000000000000014E-2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9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0143124462651086E-2"/>
          <c:y val="0.21430912526546386"/>
          <c:w val="0.64844996390854415"/>
          <c:h val="0.6954331867360072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8. razredi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NE</c:v>
                </c:pt>
                <c:pt idx="1">
                  <c:v>DA</c:v>
                </c:pt>
                <c:pt idx="2">
                  <c:v>U dućanu</c:v>
                </c:pt>
                <c:pt idx="3">
                  <c:v>Preko odraslih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0.70270000000000032</c:v>
                </c:pt>
                <c:pt idx="1">
                  <c:v>0.21620000000000009</c:v>
                </c:pt>
                <c:pt idx="2">
                  <c:v>5.4100000000000023E-2</c:v>
                </c:pt>
                <c:pt idx="3">
                  <c:v>2.7000000000000014E-2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9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List1!$B$1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0.1053</c:v>
                </c:pt>
                <c:pt idx="1">
                  <c:v>0.25640000000000002</c:v>
                </c:pt>
                <c:pt idx="2">
                  <c:v>0.55259999999999998</c:v>
                </c:pt>
                <c:pt idx="3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List1!$C$2:$C$5</c:f>
              <c:numCache>
                <c:formatCode>0.00%</c:formatCode>
                <c:ptCount val="4"/>
                <c:pt idx="0">
                  <c:v>0.89470000000000005</c:v>
                </c:pt>
                <c:pt idx="1">
                  <c:v>0.74360000000000048</c:v>
                </c:pt>
                <c:pt idx="2">
                  <c:v>0.44740000000000002</c:v>
                </c:pt>
                <c:pt idx="3">
                  <c:v>0.72729999999999995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Možda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3" formatCode="0.00%">
                  <c:v>2.2700000000000001E-2</c:v>
                </c:pt>
              </c:numCache>
            </c:numRef>
          </c:val>
        </c:ser>
        <c:shape val="box"/>
        <c:axId val="48968448"/>
        <c:axId val="48969984"/>
        <c:axId val="0"/>
      </c:bar3DChart>
      <c:catAx>
        <c:axId val="48968448"/>
        <c:scaling>
          <c:orientation val="minMax"/>
        </c:scaling>
        <c:axPos val="b"/>
        <c:tickLblPos val="nextTo"/>
        <c:crossAx val="48969984"/>
        <c:crosses val="autoZero"/>
        <c:auto val="1"/>
        <c:lblAlgn val="ctr"/>
        <c:lblOffset val="100"/>
      </c:catAx>
      <c:valAx>
        <c:axId val="48969984"/>
        <c:scaling>
          <c:orientation val="minMax"/>
        </c:scaling>
        <c:axPos val="l"/>
        <c:majorGridlines/>
        <c:numFmt formatCode="0%" sourceLinked="1"/>
        <c:tickLblPos val="nextTo"/>
        <c:crossAx val="489684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List1!$B$1</c:f>
              <c:strCache>
                <c:ptCount val="1"/>
                <c:pt idx="0">
                  <c:v>Nitko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 formatCode="0%">
                  <c:v>0.9298000000000004</c:v>
                </c:pt>
                <c:pt idx="1">
                  <c:v>0.76320000000000043</c:v>
                </c:pt>
                <c:pt idx="2">
                  <c:v>0.4054000000000002</c:v>
                </c:pt>
                <c:pt idx="3">
                  <c:v>0.29540000000000022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1-10 osoba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List1!$C$2:$C$5</c:f>
              <c:numCache>
                <c:formatCode>0.00%</c:formatCode>
                <c:ptCount val="4"/>
                <c:pt idx="0">
                  <c:v>7.0199999999999999E-2</c:v>
                </c:pt>
                <c:pt idx="1">
                  <c:v>0.23680000000000001</c:v>
                </c:pt>
                <c:pt idx="2">
                  <c:v>0.45950000000000002</c:v>
                </c:pt>
                <c:pt idx="3">
                  <c:v>0.63640000000000041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Više od 10 osoba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2" formatCode="0.00%">
                  <c:v>0.1351</c:v>
                </c:pt>
                <c:pt idx="3" formatCode="0.00%">
                  <c:v>6.8199999999999997E-2</c:v>
                </c:pt>
              </c:numCache>
            </c:numRef>
          </c:val>
        </c:ser>
        <c:shape val="box"/>
        <c:axId val="71254400"/>
        <c:axId val="71255936"/>
        <c:axId val="0"/>
      </c:bar3DChart>
      <c:catAx>
        <c:axId val="71254400"/>
        <c:scaling>
          <c:orientation val="minMax"/>
        </c:scaling>
        <c:axPos val="b"/>
        <c:tickLblPos val="nextTo"/>
        <c:crossAx val="71255936"/>
        <c:crosses val="autoZero"/>
        <c:auto val="1"/>
        <c:lblAlgn val="ctr"/>
        <c:lblOffset val="100"/>
      </c:catAx>
      <c:valAx>
        <c:axId val="71255936"/>
        <c:scaling>
          <c:orientation val="minMax"/>
        </c:scaling>
        <c:axPos val="l"/>
        <c:majorGridlines/>
        <c:numFmt formatCode="0%" sourceLinked="1"/>
        <c:tickLblPos val="nextTo"/>
        <c:crossAx val="71254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0.89470000000000005</c:v>
                </c:pt>
                <c:pt idx="1">
                  <c:v>0.84619999999999995</c:v>
                </c:pt>
                <c:pt idx="2">
                  <c:v>0.83780000000000043</c:v>
                </c:pt>
                <c:pt idx="3">
                  <c:v>0.65910000000000046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List1!$C$2:$C$5</c:f>
              <c:numCache>
                <c:formatCode>0.00%</c:formatCode>
                <c:ptCount val="4"/>
                <c:pt idx="0">
                  <c:v>0.1053</c:v>
                </c:pt>
                <c:pt idx="1">
                  <c:v>0.1538000000000001</c:v>
                </c:pt>
                <c:pt idx="2">
                  <c:v>0.16220000000000001</c:v>
                </c:pt>
                <c:pt idx="3">
                  <c:v>0.3409000000000002</c:v>
                </c:pt>
              </c:numCache>
            </c:numRef>
          </c:val>
        </c:ser>
        <c:shape val="box"/>
        <c:axId val="79111296"/>
        <c:axId val="79112832"/>
        <c:axId val="0"/>
      </c:bar3DChart>
      <c:catAx>
        <c:axId val="79111296"/>
        <c:scaling>
          <c:orientation val="minMax"/>
        </c:scaling>
        <c:axPos val="b"/>
        <c:tickLblPos val="nextTo"/>
        <c:crossAx val="79112832"/>
        <c:crosses val="autoZero"/>
        <c:auto val="1"/>
        <c:lblAlgn val="ctr"/>
        <c:lblOffset val="100"/>
      </c:catAx>
      <c:valAx>
        <c:axId val="79112832"/>
        <c:scaling>
          <c:orientation val="minMax"/>
        </c:scaling>
        <c:axPos val="l"/>
        <c:majorGridlines/>
        <c:numFmt formatCode="0%" sourceLinked="0"/>
        <c:tickLblPos val="nextTo"/>
        <c:crossAx val="791112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0.74139999999999995</c:v>
                </c:pt>
                <c:pt idx="1">
                  <c:v>0.66670000000000074</c:v>
                </c:pt>
                <c:pt idx="2">
                  <c:v>0.47370000000000001</c:v>
                </c:pt>
                <c:pt idx="3">
                  <c:v>0.2727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Malo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List1!$C$2:$C$5</c:f>
              <c:numCache>
                <c:formatCode>0.00%</c:formatCode>
                <c:ptCount val="4"/>
                <c:pt idx="0">
                  <c:v>0.20690000000000011</c:v>
                </c:pt>
                <c:pt idx="1">
                  <c:v>0.28210000000000002</c:v>
                </c:pt>
                <c:pt idx="2">
                  <c:v>0.36840000000000023</c:v>
                </c:pt>
                <c:pt idx="3">
                  <c:v>0.52270000000000005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Više puta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5. razredi</c:v>
                </c:pt>
                <c:pt idx="1">
                  <c:v>6. razredi</c:v>
                </c:pt>
                <c:pt idx="2">
                  <c:v>7. razredi</c:v>
                </c:pt>
                <c:pt idx="3">
                  <c:v>8. razredi</c:v>
                </c:pt>
              </c:strCache>
            </c:strRef>
          </c:cat>
          <c:val>
            <c:numRef>
              <c:f>List1!$D$2:$D$5</c:f>
              <c:numCache>
                <c:formatCode>0.00%</c:formatCode>
                <c:ptCount val="4"/>
                <c:pt idx="0">
                  <c:v>5.1700000000000003E-2</c:v>
                </c:pt>
                <c:pt idx="1">
                  <c:v>5.1199999999999996E-2</c:v>
                </c:pt>
                <c:pt idx="2">
                  <c:v>0.15790000000000018</c:v>
                </c:pt>
                <c:pt idx="3">
                  <c:v>0.18180000000000004</c:v>
                </c:pt>
              </c:numCache>
            </c:numRef>
          </c:val>
        </c:ser>
        <c:shape val="box"/>
        <c:axId val="79042432"/>
        <c:axId val="79043968"/>
        <c:axId val="0"/>
      </c:bar3DChart>
      <c:catAx>
        <c:axId val="79042432"/>
        <c:scaling>
          <c:orientation val="minMax"/>
        </c:scaling>
        <c:axPos val="b"/>
        <c:tickLblPos val="nextTo"/>
        <c:crossAx val="79043968"/>
        <c:crosses val="autoZero"/>
        <c:auto val="1"/>
        <c:lblAlgn val="ctr"/>
        <c:lblOffset val="100"/>
      </c:catAx>
      <c:valAx>
        <c:axId val="79043968"/>
        <c:scaling>
          <c:orientation val="minMax"/>
        </c:scaling>
        <c:axPos val="l"/>
        <c:majorGridlines/>
        <c:numFmt formatCode="0%" sourceLinked="1"/>
        <c:tickLblPos val="nextTo"/>
        <c:crossAx val="790424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5927078061285381E-2"/>
          <c:y val="0.23363911946291691"/>
          <c:w val="0.59224077983104706"/>
          <c:h val="0.6756566730680730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5. razredi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S 5 godina</c:v>
                </c:pt>
                <c:pt idx="1">
                  <c:v>S 8 godina</c:v>
                </c:pt>
                <c:pt idx="2">
                  <c:v>S 10 godina</c:v>
                </c:pt>
                <c:pt idx="3">
                  <c:v>S 11 godina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0.1111</c:v>
                </c:pt>
                <c:pt idx="1">
                  <c:v>0.44440000000000002</c:v>
                </c:pt>
                <c:pt idx="2">
                  <c:v>0.22220000000000001</c:v>
                </c:pt>
                <c:pt idx="3">
                  <c:v>0.22220000000000001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sr-Latn-C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sr-Latn-C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sr-Latn-CS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sr-Latn-CS"/>
          </a:p>
        </c:txPr>
      </c:legendEntry>
      <c:layout>
        <c:manualLayout>
          <c:xMode val="edge"/>
          <c:yMode val="edge"/>
          <c:x val="0.66097603738473576"/>
          <c:y val="0.51165641093641923"/>
          <c:w val="0.29005515590860281"/>
          <c:h val="0.42111405184370215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0417962818946128E-2"/>
          <c:y val="0.24051085827064966"/>
          <c:w val="0.56378457949116767"/>
          <c:h val="0.7179904847173846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6. razredi</c:v>
                </c:pt>
              </c:strCache>
            </c:strRef>
          </c:tx>
          <c:cat>
            <c:strRef>
              <c:f>List1!$A$2:$A$6</c:f>
              <c:strCache>
                <c:ptCount val="5"/>
                <c:pt idx="0">
                  <c:v>Sa 8 god.</c:v>
                </c:pt>
                <c:pt idx="1">
                  <c:v>Sa 9 god.</c:v>
                </c:pt>
                <c:pt idx="2">
                  <c:v>Sa 10 god.</c:v>
                </c:pt>
                <c:pt idx="3">
                  <c:v>Sa 11 god.</c:v>
                </c:pt>
                <c:pt idx="4">
                  <c:v>Sa 12 god.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 formatCode="0.00%">
                  <c:v>0.1333</c:v>
                </c:pt>
                <c:pt idx="1">
                  <c:v>0.2</c:v>
                </c:pt>
                <c:pt idx="2">
                  <c:v>0.2</c:v>
                </c:pt>
                <c:pt idx="3">
                  <c:v>0.4</c:v>
                </c:pt>
                <c:pt idx="4" formatCode="0.00%">
                  <c:v>6.6699999999999995E-2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156115132506642"/>
          <c:y val="0.59216993907583837"/>
          <c:w val="0.26860797518224505"/>
          <c:h val="0.35325091506349166"/>
        </c:manualLayout>
      </c:layout>
      <c:txPr>
        <a:bodyPr/>
        <a:lstStyle/>
        <a:p>
          <a:pPr>
            <a:defRPr sz="11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9593106434885922E-2"/>
          <c:y val="0.29051219781432852"/>
          <c:w val="0.56054514351013163"/>
          <c:h val="0.61671363544866054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7. razredi</c:v>
                </c:pt>
              </c:strCache>
            </c:strRef>
          </c:tx>
          <c:cat>
            <c:strRef>
              <c:f>List1!$A$2:$A$7</c:f>
              <c:strCache>
                <c:ptCount val="6"/>
                <c:pt idx="0">
                  <c:v>Prije 5. god. života</c:v>
                </c:pt>
                <c:pt idx="1">
                  <c:v>Sa 8 god.</c:v>
                </c:pt>
                <c:pt idx="2">
                  <c:v>Sa 9 god.</c:v>
                </c:pt>
                <c:pt idx="3">
                  <c:v>Sa 10 god.</c:v>
                </c:pt>
                <c:pt idx="4">
                  <c:v>Sa 11 god.</c:v>
                </c:pt>
                <c:pt idx="5">
                  <c:v>Sa 13 god.</c:v>
                </c:pt>
              </c:strCache>
            </c:strRef>
          </c:cat>
          <c:val>
            <c:numRef>
              <c:f>List1!$B$2:$B$7</c:f>
              <c:numCache>
                <c:formatCode>0.00%</c:formatCode>
                <c:ptCount val="6"/>
                <c:pt idx="0">
                  <c:v>0.14290000000000011</c:v>
                </c:pt>
                <c:pt idx="1">
                  <c:v>0.14290000000000011</c:v>
                </c:pt>
                <c:pt idx="2">
                  <c:v>0.14290000000000011</c:v>
                </c:pt>
                <c:pt idx="3">
                  <c:v>0.14290000000000011</c:v>
                </c:pt>
                <c:pt idx="4">
                  <c:v>0.2855000000000002</c:v>
                </c:pt>
                <c:pt idx="5">
                  <c:v>0.14290000000000011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052947631669134"/>
          <c:y val="0.23456198905216152"/>
          <c:w val="0.30627804393616131"/>
          <c:h val="0.7028434511016024"/>
        </c:manualLayout>
      </c:layout>
      <c:txPr>
        <a:bodyPr/>
        <a:lstStyle/>
        <a:p>
          <a:pPr>
            <a:defRPr sz="105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1277919474668266E-2"/>
          <c:y val="0.2477990660970332"/>
          <c:w val="0.57512640439478402"/>
          <c:h val="0.661344025747980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8. razredi</c:v>
                </c:pt>
              </c:strCache>
            </c:strRef>
          </c:tx>
          <c:cat>
            <c:strRef>
              <c:f>List1!$A$2:$A$7</c:f>
              <c:strCache>
                <c:ptCount val="6"/>
                <c:pt idx="0">
                  <c:v>Prije 9. god. života</c:v>
                </c:pt>
                <c:pt idx="1">
                  <c:v>Sa 10 god.</c:v>
                </c:pt>
                <c:pt idx="2">
                  <c:v>Sa 11 god.</c:v>
                </c:pt>
                <c:pt idx="3">
                  <c:v>Sa 12 god.</c:v>
                </c:pt>
                <c:pt idx="4">
                  <c:v>Sa 13 god.</c:v>
                </c:pt>
                <c:pt idx="5">
                  <c:v>Sa 14 god.</c:v>
                </c:pt>
              </c:strCache>
            </c:strRef>
          </c:cat>
          <c:val>
            <c:numRef>
              <c:f>List1!$B$2:$B$7</c:f>
              <c:numCache>
                <c:formatCode>0.00%</c:formatCode>
                <c:ptCount val="6"/>
                <c:pt idx="0">
                  <c:v>0.26929999999999998</c:v>
                </c:pt>
                <c:pt idx="1">
                  <c:v>0.1154</c:v>
                </c:pt>
                <c:pt idx="2">
                  <c:v>0.1538000000000001</c:v>
                </c:pt>
                <c:pt idx="3">
                  <c:v>7.690000000000001E-2</c:v>
                </c:pt>
                <c:pt idx="4">
                  <c:v>0.23080000000000001</c:v>
                </c:pt>
                <c:pt idx="5">
                  <c:v>0.1538000000000001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1832030483611"/>
          <c:y val="0.24301171923658313"/>
          <c:w val="0.25565274071202493"/>
          <c:h val="0.69764133951446516"/>
        </c:manualLayout>
      </c:layout>
      <c:txPr>
        <a:bodyPr/>
        <a:lstStyle/>
        <a:p>
          <a:pPr>
            <a:defRPr sz="10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4E23069-CF7B-4F03-932E-9CEABD25C87E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1AF587F-3146-4E9A-A4BF-D0E5C4E2482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0862358-37A5-4566-84D5-F1E87EE4232C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127B4AD-E811-4EC2-94B4-46699135E4F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2358-37A5-4566-84D5-F1E87EE4232C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4AD-E811-4EC2-94B4-46699135E4F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2358-37A5-4566-84D5-F1E87EE4232C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4AD-E811-4EC2-94B4-46699135E4F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2358-37A5-4566-84D5-F1E87EE4232C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4AD-E811-4EC2-94B4-46699135E4F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0862358-37A5-4566-84D5-F1E87EE4232C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127B4AD-E811-4EC2-94B4-46699135E4F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2358-37A5-4566-84D5-F1E87EE4232C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4AD-E811-4EC2-94B4-46699135E4F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2358-37A5-4566-84D5-F1E87EE4232C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4AD-E811-4EC2-94B4-46699135E4F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2358-37A5-4566-84D5-F1E87EE4232C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4AD-E811-4EC2-94B4-46699135E4F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2358-37A5-4566-84D5-F1E87EE4232C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4AD-E811-4EC2-94B4-46699135E4F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2358-37A5-4566-84D5-F1E87EE4232C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4AD-E811-4EC2-94B4-46699135E4F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2358-37A5-4566-84D5-F1E87EE4232C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4AD-E811-4EC2-94B4-46699135E4F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862358-37A5-4566-84D5-F1E87EE4232C}" type="datetimeFigureOut">
              <a:rPr lang="hr-HR" smtClean="0"/>
              <a:pPr/>
              <a:t>13.2.2014.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27B4AD-E811-4EC2-94B4-46699135E4F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31640" y="3645024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MJESEC BORBE PROTIV OVISNOSTI (15.11. – 15.12.)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858000" cy="792088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 smtClean="0"/>
              <a:t>Rezultati anketiranja učenika 5. – 8. razreda (</a:t>
            </a:r>
            <a:r>
              <a:rPr lang="hr-HR" b="1" dirty="0" err="1" smtClean="0"/>
              <a:t>šk</a:t>
            </a:r>
            <a:r>
              <a:rPr lang="hr-HR" b="1" dirty="0" smtClean="0"/>
              <a:t>. god. 2013./14.)</a:t>
            </a:r>
          </a:p>
          <a:p>
            <a:r>
              <a:rPr lang="hr-HR" dirty="0" smtClean="0"/>
              <a:t>Izradila: Mateja Golub</a:t>
            </a:r>
            <a:r>
              <a:rPr lang="hr-HR" smtClean="0"/>
              <a:t>, pedagoginja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Zašto si počeo konzumirati alkohol?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3250704" cy="2188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788024" y="1556792"/>
          <a:ext cx="3528392" cy="224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395536" y="3861048"/>
          <a:ext cx="36004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ikon 6"/>
          <p:cNvGraphicFramePr/>
          <p:nvPr/>
        </p:nvGraphicFramePr>
        <p:xfrm>
          <a:off x="4716016" y="3933056"/>
          <a:ext cx="352839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Znaju li tvoji roditelji o konzumaciji alkohola?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Jesi li ikad nekoga nagovarao/</a:t>
            </a:r>
            <a:r>
              <a:rPr lang="hr-HR" dirty="0" err="1" smtClean="0"/>
              <a:t>la</a:t>
            </a:r>
            <a:r>
              <a:rPr lang="hr-HR" dirty="0" smtClean="0"/>
              <a:t> da proba alkohol?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Koliko tvojih prijatelja iz razreda pije alkohol?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Jesi li ikada probao koju vrstu opojnih sredstava (pušio, </a:t>
            </a:r>
            <a:r>
              <a:rPr lang="hr-HR" dirty="0" err="1" smtClean="0"/>
              <a:t>snifao</a:t>
            </a:r>
            <a:r>
              <a:rPr lang="hr-HR" dirty="0" smtClean="0"/>
              <a:t>, </a:t>
            </a:r>
            <a:r>
              <a:rPr lang="hr-HR" dirty="0" err="1" smtClean="0"/>
              <a:t>tabletice</a:t>
            </a:r>
            <a:r>
              <a:rPr lang="hr-HR" dirty="0" smtClean="0"/>
              <a:t> i </a:t>
            </a:r>
            <a:r>
              <a:rPr lang="hr-HR" dirty="0" err="1" smtClean="0"/>
              <a:t>sl</a:t>
            </a:r>
            <a:r>
              <a:rPr lang="hr-HR" dirty="0" smtClean="0"/>
              <a:t>.)?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Znaš li kako i gdje možeš nabaviti takva sredstva?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67544" y="1700808"/>
          <a:ext cx="3744416" cy="2260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860032" y="1700808"/>
          <a:ext cx="3744416" cy="23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323528" y="4077072"/>
          <a:ext cx="3600400" cy="232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ikon 6"/>
          <p:cNvGraphicFramePr/>
          <p:nvPr/>
        </p:nvGraphicFramePr>
        <p:xfrm>
          <a:off x="4860032" y="4221088"/>
          <a:ext cx="3480048" cy="23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Poznaš li nekoga iz naše škole tko uzima opojna sredstva?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Hvala na pažnji!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800" dirty="0" smtClean="0"/>
              <a:t>Je li ti ikada netko ponudio/</a:t>
            </a:r>
            <a:r>
              <a:rPr lang="hr-HR" sz="3800" dirty="0" err="1" smtClean="0"/>
              <a:t>la</a:t>
            </a:r>
            <a:r>
              <a:rPr lang="hr-HR" sz="3800" dirty="0" smtClean="0"/>
              <a:t> cigaretu?</a:t>
            </a:r>
            <a:endParaRPr lang="hr-HR" sz="3800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Jesi li ikada probao/</a:t>
            </a:r>
            <a:r>
              <a:rPr lang="hr-HR" dirty="0" err="1" smtClean="0"/>
              <a:t>la</a:t>
            </a:r>
            <a:r>
              <a:rPr lang="hr-HR" dirty="0" smtClean="0"/>
              <a:t> pušiti?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Što misliš koliko osoba iz tvog razreda puši redovito?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Misliš li da bi djecu trebalo više upozoravati na posljedice pušenja?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Jesi li ikada konzumirao/</a:t>
            </a:r>
            <a:r>
              <a:rPr lang="hr-HR" dirty="0" err="1" smtClean="0"/>
              <a:t>la</a:t>
            </a:r>
            <a:r>
              <a:rPr lang="hr-HR" dirty="0" smtClean="0"/>
              <a:t> alkoholna pića?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Ako da, s koliko si godina prvi puta probao/</a:t>
            </a:r>
            <a:r>
              <a:rPr lang="hr-HR" dirty="0" err="1" smtClean="0"/>
              <a:t>la</a:t>
            </a:r>
            <a:r>
              <a:rPr lang="hr-HR" dirty="0" smtClean="0"/>
              <a:t> alkohol?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67544" y="1700808"/>
          <a:ext cx="331236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788024" y="1700808"/>
          <a:ext cx="331236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467544" y="4221088"/>
          <a:ext cx="3528392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ikon 6"/>
          <p:cNvGraphicFramePr/>
          <p:nvPr/>
        </p:nvGraphicFramePr>
        <p:xfrm>
          <a:off x="4860032" y="4149080"/>
          <a:ext cx="338437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Gdje si konzumirao/</a:t>
            </a:r>
            <a:r>
              <a:rPr lang="hr-HR" dirty="0" err="1" smtClean="0"/>
              <a:t>la</a:t>
            </a:r>
            <a:r>
              <a:rPr lang="hr-HR" dirty="0" smtClean="0"/>
              <a:t> alkohol?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3394720" cy="2116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572000" y="1628800"/>
          <a:ext cx="374441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/>
        </p:nvGraphicFramePr>
        <p:xfrm>
          <a:off x="395536" y="3933056"/>
          <a:ext cx="3600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ikon 6"/>
          <p:cNvGraphicFramePr/>
          <p:nvPr/>
        </p:nvGraphicFramePr>
        <p:xfrm>
          <a:off x="4788024" y="4005064"/>
          <a:ext cx="36004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Druga mjesta na kojima učenici konzumiraju alkohol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 vjenčanju</a:t>
            </a:r>
          </a:p>
          <a:p>
            <a:r>
              <a:rPr lang="hr-HR" dirty="0" smtClean="0"/>
              <a:t>U parku</a:t>
            </a:r>
          </a:p>
          <a:p>
            <a:r>
              <a:rPr lang="hr-HR" dirty="0" smtClean="0"/>
              <a:t>U vinogradu</a:t>
            </a:r>
          </a:p>
          <a:p>
            <a:r>
              <a:rPr lang="hr-HR" dirty="0" smtClean="0"/>
              <a:t>Kod bake</a:t>
            </a:r>
          </a:p>
          <a:p>
            <a:r>
              <a:rPr lang="hr-HR" dirty="0" smtClean="0"/>
              <a:t>Na moru</a:t>
            </a:r>
          </a:p>
          <a:p>
            <a:r>
              <a:rPr lang="hr-HR" dirty="0" smtClean="0"/>
              <a:t>Na rođendanu</a:t>
            </a:r>
          </a:p>
          <a:p>
            <a:r>
              <a:rPr lang="hr-HR" dirty="0" smtClean="0"/>
              <a:t>…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n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305</TotalTime>
  <Words>236</Words>
  <Application>Microsoft Office PowerPoint</Application>
  <PresentationFormat>Prikaz na zaslonu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Izvorni</vt:lpstr>
      <vt:lpstr>MJESEC BORBE PROTIV OVISNOSTI (15.11. – 15.12.)</vt:lpstr>
      <vt:lpstr>Je li ti ikada netko ponudio/la cigaretu?</vt:lpstr>
      <vt:lpstr>Jesi li ikada probao/la pušiti?</vt:lpstr>
      <vt:lpstr>Što misliš koliko osoba iz tvog razreda puši redovito?</vt:lpstr>
      <vt:lpstr>Misliš li da bi djecu trebalo više upozoravati na posljedice pušenja?</vt:lpstr>
      <vt:lpstr>Jesi li ikada konzumirao/la alkoholna pića?</vt:lpstr>
      <vt:lpstr>Ako da, s koliko si godina prvi puta probao/la alkohol?</vt:lpstr>
      <vt:lpstr>Gdje si konzumirao/la alkohol?</vt:lpstr>
      <vt:lpstr>Druga mjesta na kojima učenici konzumiraju alkohol</vt:lpstr>
      <vt:lpstr>Zašto si počeo konzumirati alkohol?</vt:lpstr>
      <vt:lpstr>Znaju li tvoji roditelji o konzumaciji alkohola?</vt:lpstr>
      <vt:lpstr>Jesi li ikad nekoga nagovarao/la da proba alkohol?</vt:lpstr>
      <vt:lpstr>Koliko tvojih prijatelja iz razreda pije alkohol?</vt:lpstr>
      <vt:lpstr>Jesi li ikada probao koju vrstu opojnih sredstava (pušio, snifao, tabletice i sl.)?</vt:lpstr>
      <vt:lpstr>Znaš li kako i gdje možeš nabaviti takva sredstva?</vt:lpstr>
      <vt:lpstr>Poznaš li nekoga iz naše škole tko uzima opojna sredstva?</vt:lpstr>
      <vt:lpstr>Hvala na pažnji!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MJESEC BORBE PROTIV OVISNOSTI (15.11. – 15.12.2013.)</dc:title>
  <dc:creator>TAJNICA</dc:creator>
  <cp:lastModifiedBy>Natasa</cp:lastModifiedBy>
  <cp:revision>66</cp:revision>
  <dcterms:created xsi:type="dcterms:W3CDTF">2014-01-13T12:51:09Z</dcterms:created>
  <dcterms:modified xsi:type="dcterms:W3CDTF">2014-02-13T14:18:25Z</dcterms:modified>
</cp:coreProperties>
</file>