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3.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Samo mama</c:v>
                </c:pt>
                <c:pt idx="1">
                  <c:v>Samo tata</c:v>
                </c:pt>
                <c:pt idx="2">
                  <c:v>i mama i tata</c:v>
                </c:pt>
                <c:pt idx="3">
                  <c:v>Nitko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4.7600000000000024E-2</c:v>
                </c:pt>
                <c:pt idx="1">
                  <c:v>9.5200000000000048E-2</c:v>
                </c:pt>
                <c:pt idx="2">
                  <c:v>0.19050000000000022</c:v>
                </c:pt>
                <c:pt idx="3">
                  <c:v>0.66670000000000162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4. razredi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Ne</c:v>
                </c:pt>
                <c:pt idx="1">
                  <c:v>Jako malo</c:v>
                </c:pt>
                <c:pt idx="2">
                  <c:v>Više puta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0.59619999999999951</c:v>
                </c:pt>
                <c:pt idx="1">
                  <c:v>0.3846000000000005</c:v>
                </c:pt>
                <c:pt idx="2">
                  <c:v>1.9199999999999998E-2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2. razredi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Ne</c:v>
                </c:pt>
                <c:pt idx="1">
                  <c:v>Jako malo</c:v>
                </c:pt>
                <c:pt idx="2">
                  <c:v>Više puta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0.77190000000000081</c:v>
                </c:pt>
                <c:pt idx="1">
                  <c:v>0.15790000000000023</c:v>
                </c:pt>
                <c:pt idx="2">
                  <c:v>7.0199999999999999E-2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3.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S 15 god.</c:v>
                </c:pt>
                <c:pt idx="1">
                  <c:v>S 18 god.</c:v>
                </c:pt>
                <c:pt idx="2">
                  <c:v>S 20 god.</c:v>
                </c:pt>
                <c:pt idx="3">
                  <c:v>Najbolje nikada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1">
                  <c:v>0.15520000000000031</c:v>
                </c:pt>
                <c:pt idx="2">
                  <c:v>5.1700000000000003E-2</c:v>
                </c:pt>
                <c:pt idx="3">
                  <c:v>0.79310000000000003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843661903373184"/>
          <c:y val="0.30695453030471398"/>
          <c:w val="0.33304486244775017"/>
          <c:h val="0.47187012890823582"/>
        </c:manualLayout>
      </c:layout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/>
    <c:view3D>
      <c:rotX val="30"/>
      <c:perspective val="30"/>
    </c:view3D>
    <c:plotArea>
      <c:layout>
        <c:manualLayout>
          <c:layoutTarget val="inner"/>
          <c:xMode val="edge"/>
          <c:yMode val="edge"/>
          <c:x val="3.506433008418168E-2"/>
          <c:y val="0.27452167476886991"/>
          <c:w val="0.60659352026020097"/>
          <c:h val="0.61902130994454074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4.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S 15 god.</c:v>
                </c:pt>
                <c:pt idx="1">
                  <c:v>S 18 god.</c:v>
                </c:pt>
                <c:pt idx="2">
                  <c:v>S 20 god.</c:v>
                </c:pt>
                <c:pt idx="3">
                  <c:v>Najbolje nikada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3.85E-2</c:v>
                </c:pt>
                <c:pt idx="1">
                  <c:v>0.30770000000000008</c:v>
                </c:pt>
                <c:pt idx="2">
                  <c:v>9.6200000000000022E-2</c:v>
                </c:pt>
                <c:pt idx="3">
                  <c:v>0.55759999999999998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743446130506567"/>
          <c:y val="0.35149022480985687"/>
          <c:w val="0.33256553869493438"/>
          <c:h val="0.43699498854481733"/>
        </c:manualLayout>
      </c:layout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2.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S 15 god.</c:v>
                </c:pt>
                <c:pt idx="1">
                  <c:v>S 18 god.</c:v>
                </c:pt>
                <c:pt idx="2">
                  <c:v>S 20 god.</c:v>
                </c:pt>
                <c:pt idx="3">
                  <c:v>Najbolje nikada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1.72E-2</c:v>
                </c:pt>
                <c:pt idx="1">
                  <c:v>5.1800000000000013E-2</c:v>
                </c:pt>
                <c:pt idx="2">
                  <c:v>8.620000000000004E-2</c:v>
                </c:pt>
                <c:pt idx="3">
                  <c:v>0.84480000000000055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64945301977657"/>
          <c:y val="0.30834421175425025"/>
          <c:w val="0.33197024311308826"/>
          <c:h val="0.43254761816588311"/>
        </c:manualLayout>
      </c:layout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593828755869231E-2"/>
          <c:y val="0.13816264567094885"/>
          <c:w val="0.65053975484205451"/>
          <c:h val="0.8113535630543974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4.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Samo mama</c:v>
                </c:pt>
                <c:pt idx="1">
                  <c:v>Samo tata</c:v>
                </c:pt>
                <c:pt idx="2">
                  <c:v>i mama i tata</c:v>
                </c:pt>
                <c:pt idx="3">
                  <c:v>Nitko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0.15380000000000021</c:v>
                </c:pt>
                <c:pt idx="1">
                  <c:v>0.1923</c:v>
                </c:pt>
                <c:pt idx="2">
                  <c:v>0.23080000000000001</c:v>
                </c:pt>
                <c:pt idx="3">
                  <c:v>0.42310000000000031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2.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Samo mama</c:v>
                </c:pt>
                <c:pt idx="1">
                  <c:v>Samo tata</c:v>
                </c:pt>
                <c:pt idx="2">
                  <c:v>I mama i tata</c:v>
                </c:pt>
                <c:pt idx="3">
                  <c:v>Nitko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0.18970000000000017</c:v>
                </c:pt>
                <c:pt idx="1">
                  <c:v>0.17240000000000014</c:v>
                </c:pt>
                <c:pt idx="2">
                  <c:v>0.20690000000000014</c:v>
                </c:pt>
                <c:pt idx="3">
                  <c:v>0.43100000000000033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3"/>
                <c:pt idx="0">
                  <c:v>2. razredi</c:v>
                </c:pt>
                <c:pt idx="1">
                  <c:v>3. razredi</c:v>
                </c:pt>
                <c:pt idx="2">
                  <c:v>4. razredi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0.98280000000000001</c:v>
                </c:pt>
                <c:pt idx="1">
                  <c:v>0.96550000000000002</c:v>
                </c:pt>
                <c:pt idx="2">
                  <c:v>0.94230000000000003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1-2 puta</c:v>
                </c:pt>
              </c:strCache>
            </c:strRef>
          </c:tx>
          <c:cat>
            <c:strRef>
              <c:f>List1!$A$2:$A$5</c:f>
              <c:strCache>
                <c:ptCount val="3"/>
                <c:pt idx="0">
                  <c:v>2. razredi</c:v>
                </c:pt>
                <c:pt idx="1">
                  <c:v>3. razredi</c:v>
                </c:pt>
                <c:pt idx="2">
                  <c:v>4. razredi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0">
                  <c:v>1.72E-2</c:v>
                </c:pt>
                <c:pt idx="1">
                  <c:v>3.4500000000000003E-2</c:v>
                </c:pt>
                <c:pt idx="2">
                  <c:v>5.770000000000005E-2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Više puta</c:v>
                </c:pt>
              </c:strCache>
            </c:strRef>
          </c:tx>
          <c:cat>
            <c:strRef>
              <c:f>List1!$A$2:$A$5</c:f>
              <c:strCache>
                <c:ptCount val="3"/>
                <c:pt idx="0">
                  <c:v>2. razredi</c:v>
                </c:pt>
                <c:pt idx="1">
                  <c:v>3. razredi</c:v>
                </c:pt>
                <c:pt idx="2">
                  <c:v>4. razredi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shape val="box"/>
        <c:axId val="80569856"/>
        <c:axId val="80571392"/>
        <c:axId val="0"/>
      </c:bar3DChart>
      <c:catAx>
        <c:axId val="80569856"/>
        <c:scaling>
          <c:orientation val="minMax"/>
        </c:scaling>
        <c:axPos val="b"/>
        <c:numFmt formatCode="General" sourceLinked="1"/>
        <c:tickLblPos val="nextTo"/>
        <c:crossAx val="80571392"/>
        <c:crosses val="autoZero"/>
        <c:auto val="1"/>
        <c:lblAlgn val="ctr"/>
        <c:lblOffset val="100"/>
      </c:catAx>
      <c:valAx>
        <c:axId val="80571392"/>
        <c:scaling>
          <c:orientation val="minMax"/>
          <c:min val="0"/>
        </c:scaling>
        <c:axPos val="l"/>
        <c:majorGridlines/>
        <c:numFmt formatCode="0%" sourceLinked="1"/>
        <c:tickLblPos val="nextTo"/>
        <c:crossAx val="80569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2. razredi</c:v>
                </c:pt>
                <c:pt idx="1">
                  <c:v>3. razredi</c:v>
                </c:pt>
                <c:pt idx="2">
                  <c:v>4. razredi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0.87930000000000053</c:v>
                </c:pt>
                <c:pt idx="1">
                  <c:v>0.89659999999999951</c:v>
                </c:pt>
                <c:pt idx="2">
                  <c:v>0.82690000000000052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Možda 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2. razredi</c:v>
                </c:pt>
                <c:pt idx="1">
                  <c:v>3. razredi</c:v>
                </c:pt>
                <c:pt idx="2">
                  <c:v>4. razredi</c:v>
                </c:pt>
              </c:strCache>
            </c:strRef>
          </c:cat>
          <c:val>
            <c:numRef>
              <c:f>List1!$C$2:$C$4</c:f>
              <c:numCache>
                <c:formatCode>0.00%</c:formatCode>
                <c:ptCount val="3"/>
                <c:pt idx="0">
                  <c:v>8.620000000000004E-2</c:v>
                </c:pt>
                <c:pt idx="1">
                  <c:v>8.620000000000004E-2</c:v>
                </c:pt>
                <c:pt idx="2">
                  <c:v>0.15390000000000018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Hoću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2. razredi</c:v>
                </c:pt>
                <c:pt idx="1">
                  <c:v>3. razredi</c:v>
                </c:pt>
                <c:pt idx="2">
                  <c:v>4. razredi</c:v>
                </c:pt>
              </c:strCache>
            </c:strRef>
          </c:cat>
          <c:val>
            <c:numRef>
              <c:f>List1!$D$2:$D$4</c:f>
              <c:numCache>
                <c:formatCode>0.00%</c:formatCode>
                <c:ptCount val="3"/>
                <c:pt idx="0">
                  <c:v>3.4500000000000003E-2</c:v>
                </c:pt>
                <c:pt idx="1">
                  <c:v>1.72E-2</c:v>
                </c:pt>
                <c:pt idx="2">
                  <c:v>1.9199999999999998E-2</c:v>
                </c:pt>
              </c:numCache>
            </c:numRef>
          </c:val>
        </c:ser>
        <c:shape val="box"/>
        <c:axId val="79520512"/>
        <c:axId val="79522048"/>
        <c:axId val="0"/>
      </c:bar3DChart>
      <c:catAx>
        <c:axId val="79520512"/>
        <c:scaling>
          <c:orientation val="minMax"/>
        </c:scaling>
        <c:axPos val="b"/>
        <c:tickLblPos val="nextTo"/>
        <c:crossAx val="79522048"/>
        <c:crosses val="autoZero"/>
        <c:auto val="1"/>
        <c:lblAlgn val="ctr"/>
        <c:lblOffset val="100"/>
      </c:catAx>
      <c:valAx>
        <c:axId val="79522048"/>
        <c:scaling>
          <c:orientation val="minMax"/>
        </c:scaling>
        <c:axPos val="l"/>
        <c:majorGridlines/>
        <c:numFmt formatCode="0%" sourceLinked="1"/>
        <c:tickLblPos val="nextTo"/>
        <c:crossAx val="79520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3.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Već sam probao</c:v>
                </c:pt>
                <c:pt idx="1">
                  <c:v>S 12-15 god.</c:v>
                </c:pt>
                <c:pt idx="2">
                  <c:v>S 18 god.</c:v>
                </c:pt>
                <c:pt idx="3">
                  <c:v>Neću nikada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 formatCode="0.00%">
                  <c:v>6.9000000000000034E-2</c:v>
                </c:pt>
                <c:pt idx="3" formatCode="0.00%">
                  <c:v>0.93100000000000005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3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4.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Već sam probao</c:v>
                </c:pt>
                <c:pt idx="1">
                  <c:v>S 12-15 god.</c:v>
                </c:pt>
                <c:pt idx="2">
                  <c:v>S 18 god.</c:v>
                </c:pt>
                <c:pt idx="3">
                  <c:v>Neću nikada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1.9199999999999998E-2</c:v>
                </c:pt>
                <c:pt idx="1">
                  <c:v>1.9199999999999998E-2</c:v>
                </c:pt>
                <c:pt idx="2">
                  <c:v>0.1154</c:v>
                </c:pt>
                <c:pt idx="3">
                  <c:v>0.84619999999999995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2.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Već sam probao</c:v>
                </c:pt>
                <c:pt idx="1">
                  <c:v>S 12-15 god.</c:v>
                </c:pt>
                <c:pt idx="2">
                  <c:v>S 18 god.</c:v>
                </c:pt>
                <c:pt idx="3">
                  <c:v>Neću nikada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 formatCode="0.00%">
                  <c:v>1.72E-2</c:v>
                </c:pt>
                <c:pt idx="2" formatCode="0.00%">
                  <c:v>0.10340000000000002</c:v>
                </c:pt>
                <c:pt idx="3" formatCode="0.00%">
                  <c:v>0.87940000000000051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2882410428973184E-2"/>
          <c:y val="0.21055262865529564"/>
          <c:w val="0.6846696883020531"/>
          <c:h val="0.7337518053549606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3. razredi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Ne</c:v>
                </c:pt>
                <c:pt idx="1">
                  <c:v>Jako malo</c:v>
                </c:pt>
                <c:pt idx="2">
                  <c:v>Više puta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0.82760000000000111</c:v>
                </c:pt>
                <c:pt idx="1">
                  <c:v>0.12070000000000013</c:v>
                </c:pt>
                <c:pt idx="2">
                  <c:v>5.1700000000000003E-2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731F-D21C-46FF-BB90-290C9858CF6E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6B5B8-10B1-4CF2-AB1B-821AD1D59E0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3EBBBC-DC41-497A-B793-E8521049DC27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E8B3F5-142C-4C10-9F5B-792C7A15BA2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MJESEC BORBE PROTIV </a:t>
            </a:r>
            <a:br>
              <a:rPr lang="hr-HR" sz="2800" dirty="0" smtClean="0"/>
            </a:br>
            <a:r>
              <a:rPr lang="hr-HR" sz="2800" dirty="0" smtClean="0"/>
              <a:t>OVISNOSTI (15.11.-15.12.) </a:t>
            </a:r>
            <a:endParaRPr lang="hr-HR" sz="2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sz="2600" dirty="0" smtClean="0"/>
              <a:t>Rezultati anketiranja </a:t>
            </a:r>
            <a:r>
              <a:rPr lang="hr-HR" sz="2600" smtClean="0"/>
              <a:t>učenika 2., 3</a:t>
            </a:r>
            <a:r>
              <a:rPr lang="hr-HR" sz="2600" dirty="0" smtClean="0"/>
              <a:t>. i 4. razreda (</a:t>
            </a:r>
            <a:r>
              <a:rPr lang="hr-HR" sz="2600" dirty="0" err="1" smtClean="0"/>
              <a:t>šk</a:t>
            </a:r>
            <a:r>
              <a:rPr lang="hr-HR" sz="2600" dirty="0" smtClean="0"/>
              <a:t>. god. 2013./14.)</a:t>
            </a:r>
          </a:p>
          <a:p>
            <a:r>
              <a:rPr lang="hr-HR" dirty="0" smtClean="0"/>
              <a:t>Izradila: Mateja Golub, pedagoginja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Puše li vaši roditelji?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0" y="1268760"/>
          <a:ext cx="41868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2483768" y="3717032"/>
          <a:ext cx="43204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323528" y="1268760"/>
          <a:ext cx="427213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Jeste li ikada probali pušiti?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Hoćete li ikada pušiti?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mislite s koliko ćete godina početi pušiti cigarete?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788024" y="1196752"/>
          <a:ext cx="4114800" cy="25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2627784" y="4077072"/>
          <a:ext cx="417646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539552" y="1196752"/>
          <a:ext cx="424847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Jeste li ikada probali alkohol?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716016" y="1124744"/>
          <a:ext cx="41044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2627784" y="3861048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611560" y="1196752"/>
          <a:ext cx="41281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mislite, s koliko godina osoba smije početi piti alkohol?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788024" y="1196752"/>
          <a:ext cx="41148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2627784" y="3933056"/>
          <a:ext cx="41044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395536" y="1124744"/>
          <a:ext cx="412812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</TotalTime>
  <Words>106</Words>
  <Application>Microsoft Office PowerPoint</Application>
  <PresentationFormat>Prikaz na zaslonu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Izvorni</vt:lpstr>
      <vt:lpstr>MJESEC BORBE PROTIV  OVISNOSTI (15.11.-15.12.) </vt:lpstr>
      <vt:lpstr>Puše li vaši roditelji?</vt:lpstr>
      <vt:lpstr>Jeste li ikada probali pušiti?</vt:lpstr>
      <vt:lpstr>Hoćete li ikada pušiti?</vt:lpstr>
      <vt:lpstr>Što mislite s koliko ćete godina početi pušiti cigarete?</vt:lpstr>
      <vt:lpstr>Jeste li ikada probali alkohol?</vt:lpstr>
      <vt:lpstr>Što mislite, s koliko godina osoba smije početi piti alkohol?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ANKETIRANJA POVODOM MJESECA BORBE PROTIV OVISNOSTI</dc:title>
  <dc:creator>TAJNICA</dc:creator>
  <cp:lastModifiedBy>Natasa</cp:lastModifiedBy>
  <cp:revision>34</cp:revision>
  <dcterms:created xsi:type="dcterms:W3CDTF">2014-01-16T14:47:17Z</dcterms:created>
  <dcterms:modified xsi:type="dcterms:W3CDTF">2014-02-13T14:17:41Z</dcterms:modified>
</cp:coreProperties>
</file>