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303" r:id="rId5"/>
    <p:sldId id="30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9" r:id="rId50"/>
    <p:sldId id="305" r:id="rId51"/>
    <p:sldId id="307" r:id="rId52"/>
    <p:sldId id="310" r:id="rId53"/>
    <p:sldId id="308" r:id="rId54"/>
    <p:sldId id="311" r:id="rId55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Kliknite za uređivanje oblika naslova teksta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Kliknite za uređivanje oblika naslova teksta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Kliknite za uređivanje oblika naslova teksta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646920" y="640080"/>
            <a:ext cx="10918080" cy="55756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968040" y="960120"/>
            <a:ext cx="10275840" cy="493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4"/>
          <p:cNvSpPr/>
          <p:nvPr/>
        </p:nvSpPr>
        <p:spPr>
          <a:xfrm>
            <a:off x="1523880" y="1376280"/>
            <a:ext cx="9141840" cy="260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5400" spc="-1" dirty="0" err="1">
                <a:solidFill>
                  <a:srgbClr val="000000"/>
                </a:solidFill>
                <a:latin typeface="Calibri Light"/>
                <a:ea typeface="DejaVu Sans"/>
              </a:rPr>
              <a:t>Dorja</a:t>
            </a:r>
            <a:r>
              <a:rPr lang="hr-HR" sz="5400" spc="-1" dirty="0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r>
              <a:rPr lang="hr-HR" sz="5400" spc="-1" dirty="0" err="1">
                <a:solidFill>
                  <a:srgbClr val="000000"/>
                </a:solidFill>
                <a:latin typeface="Calibri Light"/>
                <a:ea typeface="DejaVu Sans"/>
              </a:rPr>
              <a:t>Vincek</a:t>
            </a:r>
            <a:r>
              <a:rPr lang="hr-HR" sz="5400" spc="-1" dirty="0">
                <a:solidFill>
                  <a:srgbClr val="000000"/>
                </a:solidFill>
                <a:latin typeface="Calibri Light"/>
                <a:ea typeface="DejaVu Sans"/>
              </a:rPr>
              <a:t> dječja gradonačelnica 2018.-</a:t>
            </a:r>
            <a:r>
              <a:rPr lang="hr-HR" sz="5400" spc="-1">
                <a:solidFill>
                  <a:srgbClr val="000000"/>
                </a:solidFill>
                <a:latin typeface="Calibri Light"/>
                <a:ea typeface="DejaVu Sans"/>
              </a:rPr>
              <a:t>2021.</a:t>
            </a:r>
            <a:endParaRPr lang="hr-HR" sz="5400" b="0" strike="noStrike" spc="-1" dirty="0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1523880" y="4118040"/>
            <a:ext cx="9141840" cy="139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hr-H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Predstavit ću Vam izvješće </a:t>
            </a:r>
            <a:r>
              <a:rPr lang="hr-HR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o aktivnostima </a:t>
            </a:r>
            <a:r>
              <a:rPr lang="hr-H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koje su se provodile za vrijeme mog mandata.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D38F368-009D-485B-BB1F-EE4BFB93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40" y="990000"/>
            <a:ext cx="1860242" cy="1860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323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9093600" y="618840"/>
            <a:ext cx="2611800" cy="479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5" name="Picture 4"/>
          <p:cNvPicPr/>
          <p:nvPr/>
        </p:nvPicPr>
        <p:blipFill>
          <a:blip r:embed="rId2"/>
          <a:srcRect l="4905" r="11295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78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9093600" y="618840"/>
            <a:ext cx="2611800" cy="479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20.11.2018. u Zagrebu</a:t>
            </a:r>
            <a:br/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 proglašena </a:t>
            </a:r>
            <a:br/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Naj-akcija Grada </a:t>
            </a:r>
            <a:br/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Čakovca </a:t>
            </a:r>
            <a:br/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 Projekt: Muzej za </a:t>
            </a:r>
            <a:br/>
            <a:r>
              <a:rPr lang="hr-HR" sz="3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Pogled.</a:t>
            </a:r>
            <a:endParaRPr lang="hr-HR" sz="3100" b="0" strike="noStrike" spc="-1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9" name="Picture 4"/>
          <p:cNvPicPr/>
          <p:nvPr/>
        </p:nvPicPr>
        <p:blipFill>
          <a:blip r:embed="rId2"/>
          <a:srcRect l="127" r="16076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534800" y="0"/>
            <a:ext cx="4655160" cy="6855840"/>
          </a:xfrm>
          <a:prstGeom prst="rect">
            <a:avLst/>
          </a:prstGeom>
          <a:solidFill>
            <a:srgbClr val="515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8153280" y="640080"/>
            <a:ext cx="3393000" cy="55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br/>
            <a:br/>
            <a:br/>
            <a:br/>
            <a:r>
              <a:rPr lang="hr-HR" sz="21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Pod okriljem Društva Naša djeca Čakovec, dječjih vrtića i dječjih foruma koji djeluju u gradu, provodi se projekt “Čitajmo svi - veliki i mali „s ciljem poticanja čitanja od najranije dobi. Čitanje se provodi u vertikali od vrtića, preko osnovne škole i srednje škole do učiteljskog fakulteta. Djeca se međusobno posjećuju, stariji čitaju mlađima, a nakon toga se organiziraju radionice.</a:t>
            </a:r>
            <a:br/>
            <a:endParaRPr lang="hr-HR" sz="2100" b="0" strike="noStrike" spc="-1">
              <a:latin typeface="Arial"/>
            </a:endParaRPr>
          </a:p>
        </p:txBody>
      </p:sp>
      <p:pic>
        <p:nvPicPr>
          <p:cNvPr id="166" name="Picture 8"/>
          <p:cNvPicPr/>
          <p:nvPr/>
        </p:nvPicPr>
        <p:blipFill>
          <a:blip r:embed="rId2"/>
          <a:stretch/>
        </p:blipFill>
        <p:spPr>
          <a:xfrm>
            <a:off x="1846440" y="681120"/>
            <a:ext cx="4158720" cy="2306160"/>
          </a:xfrm>
          <a:prstGeom prst="rect">
            <a:avLst/>
          </a:prstGeom>
          <a:ln>
            <a:noFill/>
          </a:ln>
        </p:spPr>
      </p:pic>
      <p:pic>
        <p:nvPicPr>
          <p:cNvPr id="167" name="Picture 10"/>
          <p:cNvPicPr/>
          <p:nvPr/>
        </p:nvPicPr>
        <p:blipFill>
          <a:blip r:embed="rId3"/>
          <a:stretch/>
        </p:blipFill>
        <p:spPr>
          <a:xfrm>
            <a:off x="1846440" y="3071880"/>
            <a:ext cx="4158720" cy="309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9" name="Picture 4"/>
          <p:cNvPicPr/>
          <p:nvPr/>
        </p:nvPicPr>
        <p:blipFill>
          <a:blip r:embed="rId2"/>
          <a:stretch/>
        </p:blipFill>
        <p:spPr>
          <a:xfrm>
            <a:off x="767520" y="645120"/>
            <a:ext cx="5195880" cy="2921040"/>
          </a:xfrm>
          <a:prstGeom prst="rect">
            <a:avLst/>
          </a:prstGeom>
          <a:ln>
            <a:noFill/>
          </a:ln>
        </p:spPr>
      </p:pic>
      <p:pic>
        <p:nvPicPr>
          <p:cNvPr id="170" name="Picture 6"/>
          <p:cNvPicPr/>
          <p:nvPr/>
        </p:nvPicPr>
        <p:blipFill>
          <a:blip r:embed="rId3"/>
          <a:stretch/>
        </p:blipFill>
        <p:spPr>
          <a:xfrm>
            <a:off x="6905880" y="642960"/>
            <a:ext cx="4369320" cy="2480040"/>
          </a:xfrm>
          <a:prstGeom prst="rect">
            <a:avLst/>
          </a:prstGeom>
          <a:ln>
            <a:noFill/>
          </a:ln>
        </p:spPr>
      </p:pic>
      <p:pic>
        <p:nvPicPr>
          <p:cNvPr id="171" name="Picture 8"/>
          <p:cNvPicPr/>
          <p:nvPr/>
        </p:nvPicPr>
        <p:blipFill>
          <a:blip r:embed="rId4"/>
          <a:stretch/>
        </p:blipFill>
        <p:spPr>
          <a:xfrm>
            <a:off x="601200" y="4050000"/>
            <a:ext cx="3377880" cy="2534760"/>
          </a:xfrm>
          <a:prstGeom prst="rect">
            <a:avLst/>
          </a:prstGeom>
          <a:ln>
            <a:noFill/>
          </a:ln>
        </p:spPr>
      </p:pic>
      <p:pic>
        <p:nvPicPr>
          <p:cNvPr id="172" name="Picture 10"/>
          <p:cNvPicPr/>
          <p:nvPr/>
        </p:nvPicPr>
        <p:blipFill>
          <a:blip r:embed="rId5"/>
          <a:stretch/>
        </p:blipFill>
        <p:spPr>
          <a:xfrm>
            <a:off x="4609440" y="3914280"/>
            <a:ext cx="3315240" cy="2607840"/>
          </a:xfrm>
          <a:prstGeom prst="rect">
            <a:avLst/>
          </a:prstGeom>
          <a:ln>
            <a:noFill/>
          </a:ln>
        </p:spPr>
      </p:pic>
      <p:pic>
        <p:nvPicPr>
          <p:cNvPr id="173" name="Picture 12"/>
          <p:cNvPicPr/>
          <p:nvPr/>
        </p:nvPicPr>
        <p:blipFill>
          <a:blip r:embed="rId6"/>
          <a:stretch/>
        </p:blipFill>
        <p:spPr>
          <a:xfrm>
            <a:off x="8774640" y="3659760"/>
            <a:ext cx="3179520" cy="238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Picture 4"/>
          <p:cNvPicPr/>
          <p:nvPr/>
        </p:nvPicPr>
        <p:blipFill>
          <a:blip r:embed="rId2"/>
          <a:stretch/>
        </p:blipFill>
        <p:spPr>
          <a:xfrm>
            <a:off x="504720" y="145080"/>
            <a:ext cx="7652160" cy="4296960"/>
          </a:xfrm>
          <a:prstGeom prst="rect">
            <a:avLst/>
          </a:prstGeom>
          <a:ln>
            <a:noFill/>
          </a:ln>
        </p:spPr>
      </p:pic>
      <p:pic>
        <p:nvPicPr>
          <p:cNvPr id="176" name="Picture 6"/>
          <p:cNvPicPr/>
          <p:nvPr/>
        </p:nvPicPr>
        <p:blipFill>
          <a:blip r:embed="rId3"/>
          <a:stretch/>
        </p:blipFill>
        <p:spPr>
          <a:xfrm>
            <a:off x="5496840" y="1582560"/>
            <a:ext cx="6331680" cy="484956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663840" y="5047200"/>
            <a:ext cx="418500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201F1E"/>
                </a:solidFill>
                <a:latin typeface="Segoe UI Web (East European)"/>
                <a:ea typeface="DejaVu Sans"/>
              </a:rPr>
              <a:t>Promidžba projekta: "Čitajmo svi, veliki i mali"  održana 2.10.2018.</a:t>
            </a:r>
            <a:endParaRPr lang="hr-H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7000" lnSpcReduction="10000"/>
          </a:bodyPr>
          <a:lstStyle/>
          <a:p>
            <a:pPr>
              <a:lnSpc>
                <a:spcPct val="90000"/>
              </a:lnSpc>
            </a:pPr>
            <a:br/>
            <a:r>
              <a:rPr lang="hr-HR" sz="4000" b="0" strike="noStrike" spc="-1">
                <a:solidFill>
                  <a:srgbClr val="000000"/>
                </a:solidFill>
                <a:latin typeface="Calibri Light"/>
                <a:ea typeface="Calibri Light"/>
              </a:rPr>
              <a:t>9.10.2018. radio emisija na temu: Dječja prava</a:t>
            </a:r>
            <a:br/>
            <a:endParaRPr lang="hr-HR" sz="4000" b="0" strike="noStrike" spc="-1">
              <a:latin typeface="Arial"/>
            </a:endParaRPr>
          </a:p>
        </p:txBody>
      </p:sp>
      <p:pic>
        <p:nvPicPr>
          <p:cNvPr id="179" name="Picture 4"/>
          <p:cNvPicPr/>
          <p:nvPr/>
        </p:nvPicPr>
        <p:blipFill>
          <a:blip r:embed="rId2"/>
          <a:stretch/>
        </p:blipFill>
        <p:spPr>
          <a:xfrm>
            <a:off x="403200" y="1710720"/>
            <a:ext cx="7250040" cy="4349160"/>
          </a:xfrm>
          <a:prstGeom prst="rect">
            <a:avLst/>
          </a:prstGeom>
          <a:ln>
            <a:noFill/>
          </a:ln>
        </p:spPr>
      </p:pic>
      <p:pic>
        <p:nvPicPr>
          <p:cNvPr id="180" name="Picture 6"/>
          <p:cNvPicPr/>
          <p:nvPr/>
        </p:nvPicPr>
        <p:blipFill>
          <a:blip r:embed="rId3"/>
          <a:stretch/>
        </p:blipFill>
        <p:spPr>
          <a:xfrm>
            <a:off x="7866360" y="2129040"/>
            <a:ext cx="3868560" cy="290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990720" y="4642560"/>
            <a:ext cx="10208520" cy="10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br/>
            <a:r>
              <a:rPr lang="hr-HR" sz="20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Vijećnici Dječjeg vijeća Grada Čakovca sudjelovali su 23. studenog, povodom Međunarodnog dana djeteta, na radionici pod nazivom „Imam prava, ali i obaveze“.</a:t>
            </a:r>
            <a:br/>
            <a:endParaRPr lang="hr-HR" sz="2000" b="0" strike="noStrike" spc="-1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0" y="0"/>
            <a:ext cx="12189960" cy="4569840"/>
          </a:xfrm>
          <a:prstGeom prst="rect">
            <a:avLst/>
          </a:prstGeom>
          <a:solidFill>
            <a:srgbClr val="364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3"/>
          <p:cNvSpPr/>
          <p:nvPr/>
        </p:nvSpPr>
        <p:spPr>
          <a:xfrm>
            <a:off x="321480" y="320760"/>
            <a:ext cx="1154664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4" name="Picture 6"/>
          <p:cNvPicPr/>
          <p:nvPr/>
        </p:nvPicPr>
        <p:blipFill>
          <a:blip r:embed="rId2"/>
          <a:srcRect t="29405" r="-4" b="5402"/>
          <a:stretch/>
        </p:blipFill>
        <p:spPr>
          <a:xfrm>
            <a:off x="2479650" y="640080"/>
            <a:ext cx="6730200" cy="328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8153280" y="640080"/>
            <a:ext cx="3396240" cy="525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br/>
            <a:r>
              <a:rPr lang="hr-HR" sz="30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3.12.2018. održan humanitarni koncert „I ja bih na more”</a:t>
            </a:r>
            <a:br/>
            <a:endParaRPr lang="hr-HR" sz="3000" b="0" strike="noStrike" spc="-1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0" y="0"/>
            <a:ext cx="7550640" cy="68558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3"/>
          <p:cNvSpPr/>
          <p:nvPr/>
        </p:nvSpPr>
        <p:spPr>
          <a:xfrm>
            <a:off x="474120" y="484560"/>
            <a:ext cx="6592320" cy="57369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Picture 4"/>
          <p:cNvPicPr/>
          <p:nvPr/>
        </p:nvPicPr>
        <p:blipFill>
          <a:blip r:embed="rId2"/>
          <a:srcRect t="9079" b="42931"/>
          <a:stretch/>
        </p:blipFill>
        <p:spPr>
          <a:xfrm>
            <a:off x="951840" y="965520"/>
            <a:ext cx="563004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838080" y="5533920"/>
            <a:ext cx="1051344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1000" lnSpcReduction="20000"/>
          </a:bodyPr>
          <a:lstStyle/>
          <a:p>
            <a:pPr algn="ctr">
              <a:lnSpc>
                <a:spcPct val="90000"/>
              </a:lnSpc>
            </a:pPr>
            <a:r>
              <a:rPr lang="hr-HR" sz="37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17.12. 2018. Božićno primanje kod gradonačelnika…  </a:t>
            </a:r>
            <a:br/>
            <a:endParaRPr lang="hr-HR" sz="3700" b="0" strike="noStrike" spc="-1">
              <a:latin typeface="Arial"/>
            </a:endParaRPr>
          </a:p>
        </p:txBody>
      </p:sp>
      <p:pic>
        <p:nvPicPr>
          <p:cNvPr id="191" name="Picture 4"/>
          <p:cNvPicPr/>
          <p:nvPr/>
        </p:nvPicPr>
        <p:blipFill>
          <a:blip r:embed="rId2"/>
          <a:stretch/>
        </p:blipFill>
        <p:spPr>
          <a:xfrm>
            <a:off x="122400" y="210960"/>
            <a:ext cx="2809440" cy="5052600"/>
          </a:xfrm>
          <a:prstGeom prst="rect">
            <a:avLst/>
          </a:prstGeom>
          <a:ln>
            <a:noFill/>
          </a:ln>
        </p:spPr>
      </p:pic>
      <p:pic>
        <p:nvPicPr>
          <p:cNvPr id="192" name="Picture 6"/>
          <p:cNvPicPr/>
          <p:nvPr/>
        </p:nvPicPr>
        <p:blipFill>
          <a:blip r:embed="rId3"/>
          <a:stretch/>
        </p:blipFill>
        <p:spPr>
          <a:xfrm>
            <a:off x="3016080" y="210960"/>
            <a:ext cx="9048240" cy="50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990720" y="4642560"/>
            <a:ext cx="10208520" cy="10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hr-HR" sz="3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22. ožujka održana radionica: „ Kulturna baština“  </a:t>
            </a:r>
            <a:br/>
            <a:endParaRPr lang="hr-HR" sz="3800" b="0" strike="noStrike" spc="-1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0" y="0"/>
            <a:ext cx="12189960" cy="4569840"/>
          </a:xfrm>
          <a:prstGeom prst="rect">
            <a:avLst/>
          </a:prstGeom>
          <a:solidFill>
            <a:srgbClr val="31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3"/>
          <p:cNvSpPr/>
          <p:nvPr/>
        </p:nvSpPr>
        <p:spPr>
          <a:xfrm>
            <a:off x="321480" y="320760"/>
            <a:ext cx="1154664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6" name="Picture 6"/>
          <p:cNvPicPr/>
          <p:nvPr/>
        </p:nvPicPr>
        <p:blipFill>
          <a:blip r:embed="rId2"/>
          <a:srcRect t="12566" r="-4" b="22236"/>
          <a:stretch/>
        </p:blipFill>
        <p:spPr>
          <a:xfrm>
            <a:off x="641520" y="640080"/>
            <a:ext cx="6730200" cy="3289680"/>
          </a:xfrm>
          <a:prstGeom prst="rect">
            <a:avLst/>
          </a:prstGeom>
          <a:ln>
            <a:noFill/>
          </a:ln>
        </p:spPr>
      </p:pic>
      <p:pic>
        <p:nvPicPr>
          <p:cNvPr id="197" name="Picture 4"/>
          <p:cNvPicPr/>
          <p:nvPr/>
        </p:nvPicPr>
        <p:blipFill>
          <a:blip r:embed="rId3"/>
          <a:srcRect l="15207" r="25649"/>
          <a:stretch/>
        </p:blipFill>
        <p:spPr>
          <a:xfrm>
            <a:off x="7534800" y="640080"/>
            <a:ext cx="4013640" cy="328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6C088B-A718-4AE5-A84B-6FD6EC0D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68096"/>
            <a:ext cx="10972440" cy="1828193"/>
          </a:xfrm>
        </p:spPr>
        <p:txBody>
          <a:bodyPr/>
          <a:lstStyle/>
          <a:p>
            <a:r>
              <a:rPr lang="hr-HR" dirty="0"/>
              <a:t>7.3.2018. održana je konstituirajuća sjednica DGV na kojoj sam izabrana za dječju gradonačelnicu.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420101-714F-4BCD-8B31-300710F2766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5B655B9-D479-4F43-982A-D8CFF26B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" y="1939236"/>
            <a:ext cx="5200216" cy="34634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F79313-EE7F-446D-AB5B-5FDAD78B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82" y="2866786"/>
            <a:ext cx="5430028" cy="27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6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941360" y="640080"/>
            <a:ext cx="6608160" cy="349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60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29.svibnja 2019. Dan grada Čakovca</a:t>
            </a:r>
            <a:br/>
            <a:endParaRPr lang="hr-HR" sz="60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0" y="0"/>
            <a:ext cx="4633920" cy="68558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CustomShape 3"/>
          <p:cNvSpPr/>
          <p:nvPr/>
        </p:nvSpPr>
        <p:spPr>
          <a:xfrm>
            <a:off x="646200" y="644400"/>
            <a:ext cx="3341880" cy="55670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1" name="Picture 4"/>
          <p:cNvPicPr/>
          <p:nvPr/>
        </p:nvPicPr>
        <p:blipFill>
          <a:blip r:embed="rId2"/>
          <a:srcRect t="2331"/>
          <a:stretch/>
        </p:blipFill>
        <p:spPr>
          <a:xfrm>
            <a:off x="809280" y="809280"/>
            <a:ext cx="3015360" cy="523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609480" y="4385160"/>
            <a:ext cx="10921320" cy="13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900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U organizaciji Društva 'Naša djeca' Čakovec, Međunarodni dan obitelji, prigodnim  je programom u centru Čakovca obilježen u subotu, 11. svibnja 2019.</a:t>
            </a:r>
            <a:endParaRPr lang="hr-HR" sz="2900" b="0" strike="noStrike" spc="-1" dirty="0">
              <a:latin typeface="Arial"/>
            </a:endParaRPr>
          </a:p>
        </p:txBody>
      </p:sp>
      <p:pic>
        <p:nvPicPr>
          <p:cNvPr id="205" name="Picture 6"/>
          <p:cNvPicPr/>
          <p:nvPr/>
        </p:nvPicPr>
        <p:blipFill>
          <a:blip r:embed="rId2"/>
          <a:srcRect l="3374" r="940"/>
          <a:stretch/>
        </p:blipFill>
        <p:spPr>
          <a:xfrm>
            <a:off x="0" y="0"/>
            <a:ext cx="6093720" cy="4250520"/>
          </a:xfrm>
          <a:prstGeom prst="rect">
            <a:avLst/>
          </a:prstGeom>
          <a:ln>
            <a:noFill/>
          </a:ln>
        </p:spPr>
      </p:pic>
      <p:pic>
        <p:nvPicPr>
          <p:cNvPr id="206" name="Picture 4"/>
          <p:cNvPicPr/>
          <p:nvPr/>
        </p:nvPicPr>
        <p:blipFill>
          <a:blip r:embed="rId3"/>
          <a:srcRect l="1575" r="2758" b="4"/>
          <a:stretch/>
        </p:blipFill>
        <p:spPr>
          <a:xfrm>
            <a:off x="6095880" y="-720"/>
            <a:ext cx="6093720" cy="4250880"/>
          </a:xfrm>
          <a:prstGeom prst="rect">
            <a:avLst/>
          </a:prstGeom>
          <a:ln>
            <a:noFill/>
          </a:ln>
        </p:spPr>
      </p:pic>
      <p:sp>
        <p:nvSpPr>
          <p:cNvPr id="207" name="Line 2"/>
          <p:cNvSpPr/>
          <p:nvPr/>
        </p:nvSpPr>
        <p:spPr>
          <a:xfrm>
            <a:off x="6095880" y="-360"/>
            <a:ext cx="0" cy="4242240"/>
          </a:xfrm>
          <a:prstGeom prst="line">
            <a:avLst/>
          </a:prstGeom>
          <a:ln w="10152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Line 3"/>
          <p:cNvSpPr/>
          <p:nvPr/>
        </p:nvSpPr>
        <p:spPr>
          <a:xfrm>
            <a:off x="0" y="4241880"/>
            <a:ext cx="12191760" cy="0"/>
          </a:xfrm>
          <a:prstGeom prst="line">
            <a:avLst/>
          </a:prstGeom>
          <a:ln w="10152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990720" y="4642560"/>
            <a:ext cx="10208520" cy="10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r>
              <a:rPr lang="hr-HR" sz="2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7. lipnja 2019. izlet dječjih vijećnika i njihovih voditeljica u Zagorje na radionicu drvenih igračaka</a:t>
            </a:r>
            <a:br>
              <a:rPr dirty="0"/>
            </a:br>
            <a:endParaRPr lang="hr-HR" sz="2400" b="0" strike="noStrike" spc="-1" dirty="0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0" y="0"/>
            <a:ext cx="12189960" cy="4569840"/>
          </a:xfrm>
          <a:prstGeom prst="rect">
            <a:avLst/>
          </a:prstGeom>
          <a:solidFill>
            <a:srgbClr val="4A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3"/>
          <p:cNvSpPr/>
          <p:nvPr/>
        </p:nvSpPr>
        <p:spPr>
          <a:xfrm>
            <a:off x="321480" y="320760"/>
            <a:ext cx="1154664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2" name="Picture 4"/>
          <p:cNvPicPr/>
          <p:nvPr/>
        </p:nvPicPr>
        <p:blipFill>
          <a:blip r:embed="rId2"/>
          <a:srcRect t="7949" r="-3" b="5125"/>
          <a:stretch/>
        </p:blipFill>
        <p:spPr>
          <a:xfrm>
            <a:off x="641520" y="640080"/>
            <a:ext cx="6730200" cy="328968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3"/>
          <a:srcRect l="20374" r="11010"/>
          <a:stretch/>
        </p:blipFill>
        <p:spPr>
          <a:xfrm>
            <a:off x="7534800" y="640080"/>
            <a:ext cx="4013640" cy="328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990720" y="4642560"/>
            <a:ext cx="10208520" cy="10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25000" lnSpcReduction="20000"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br>
              <a:rPr dirty="0"/>
            </a:br>
            <a:r>
              <a:rPr lang="hr-HR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hr-HR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hr-HR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hr-HR" sz="1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hr-HR" sz="12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hr-HR" sz="12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hr-HR" sz="128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8. lipnja sudjelovanje na 13. susretu gradova i općina prijatelja djece u Varaždinu. Tema susreta: Ekologija i održivi razvoj</a:t>
            </a:r>
            <a:br>
              <a:rPr dirty="0"/>
            </a:br>
            <a:endParaRPr lang="hr-HR" sz="5500" b="0" strike="noStrike" spc="-1" dirty="0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0" y="0"/>
            <a:ext cx="12189960" cy="4569840"/>
          </a:xfrm>
          <a:prstGeom prst="rect">
            <a:avLst/>
          </a:prstGeom>
          <a:solidFill>
            <a:srgbClr val="1B6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3"/>
          <p:cNvSpPr/>
          <p:nvPr/>
        </p:nvSpPr>
        <p:spPr>
          <a:xfrm>
            <a:off x="321480" y="320760"/>
            <a:ext cx="1154664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6"/>
          <p:cNvPicPr/>
          <p:nvPr/>
        </p:nvPicPr>
        <p:blipFill>
          <a:blip r:embed="rId2"/>
          <a:srcRect t="5762" r="-3" b="7308"/>
          <a:stretch/>
        </p:blipFill>
        <p:spPr>
          <a:xfrm>
            <a:off x="613440" y="525960"/>
            <a:ext cx="6730200" cy="3289680"/>
          </a:xfrm>
          <a:prstGeom prst="rect">
            <a:avLst/>
          </a:prstGeom>
          <a:ln>
            <a:noFill/>
          </a:ln>
        </p:spPr>
      </p:pic>
      <p:pic>
        <p:nvPicPr>
          <p:cNvPr id="218" name="Picture 4"/>
          <p:cNvPicPr/>
          <p:nvPr/>
        </p:nvPicPr>
        <p:blipFill>
          <a:blip r:embed="rId3"/>
          <a:srcRect t="24187" b="29733"/>
          <a:stretch/>
        </p:blipFill>
        <p:spPr>
          <a:xfrm>
            <a:off x="7534800" y="640080"/>
            <a:ext cx="4013640" cy="328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708440" y="3510000"/>
            <a:ext cx="7090200" cy="296568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2"/>
          <p:cNvSpPr/>
          <p:nvPr/>
        </p:nvSpPr>
        <p:spPr>
          <a:xfrm>
            <a:off x="5022000" y="3813120"/>
            <a:ext cx="6463080" cy="151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br>
              <a:rPr dirty="0"/>
            </a:br>
            <a:br>
              <a:rPr dirty="0"/>
            </a:br>
            <a:r>
              <a:rPr lang="hr-HR" sz="3000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3. i 4. listopada 2019. sudjelovanje na 15. susretu Dječjih vijeća Hrvatske u Velikoj Gorici: Tema: Kako i zašto učiti o medijima</a:t>
            </a:r>
            <a:br>
              <a:rPr dirty="0"/>
            </a:br>
            <a:endParaRPr lang="hr-HR" sz="1900" b="0" strike="noStrike" spc="-1" dirty="0">
              <a:latin typeface="Arial"/>
            </a:endParaRPr>
          </a:p>
        </p:txBody>
      </p:sp>
      <p:sp>
        <p:nvSpPr>
          <p:cNvPr id="221" name="Line 3"/>
          <p:cNvSpPr/>
          <p:nvPr/>
        </p:nvSpPr>
        <p:spPr>
          <a:xfrm>
            <a:off x="5138280" y="5442840"/>
            <a:ext cx="64008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2" name="Picture 4"/>
          <p:cNvPicPr/>
          <p:nvPr/>
        </p:nvPicPr>
        <p:blipFill>
          <a:blip r:embed="rId2"/>
          <a:srcRect t="2532" b="13449"/>
          <a:stretch/>
        </p:blipFill>
        <p:spPr>
          <a:xfrm>
            <a:off x="317520" y="321840"/>
            <a:ext cx="4158360" cy="6212520"/>
          </a:xfrm>
          <a:prstGeom prst="rect">
            <a:avLst/>
          </a:prstGeom>
          <a:ln>
            <a:noFill/>
          </a:ln>
        </p:spPr>
      </p:pic>
      <p:pic>
        <p:nvPicPr>
          <p:cNvPr id="223" name="Picture 6"/>
          <p:cNvPicPr/>
          <p:nvPr/>
        </p:nvPicPr>
        <p:blipFill>
          <a:blip r:embed="rId3"/>
          <a:srcRect b="25917"/>
          <a:stretch/>
        </p:blipFill>
        <p:spPr>
          <a:xfrm>
            <a:off x="4654440" y="299520"/>
            <a:ext cx="7214760" cy="30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523880" y="4642560"/>
            <a:ext cx="9141840" cy="13570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52000" lnSpcReduction="20000"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br>
              <a:rPr sz="4700" dirty="0"/>
            </a:br>
            <a:r>
              <a:rPr lang="hr-HR" sz="47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13.10.2019. Snimanje filma s vijećnicima Dječjeg vijeća Grada Čakovca povodom obilježavanja 20 godina akcije Gradovi i općine-prijatelji djece</a:t>
            </a:r>
            <a:br>
              <a:rPr dirty="0"/>
            </a:br>
            <a:endParaRPr lang="hr-HR" sz="1500" b="0" strike="noStrike" spc="-1" dirty="0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0" y="0"/>
            <a:ext cx="12189960" cy="4569840"/>
          </a:xfrm>
          <a:prstGeom prst="rect">
            <a:avLst/>
          </a:prstGeom>
          <a:solidFill>
            <a:srgbClr val="533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321480" y="320760"/>
            <a:ext cx="561132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7" name="Picture 6"/>
          <p:cNvPicPr/>
          <p:nvPr/>
        </p:nvPicPr>
        <p:blipFill>
          <a:blip r:embed="rId2"/>
          <a:stretch/>
        </p:blipFill>
        <p:spPr>
          <a:xfrm>
            <a:off x="933840" y="640080"/>
            <a:ext cx="4386960" cy="3289680"/>
          </a:xfrm>
          <a:prstGeom prst="rect">
            <a:avLst/>
          </a:prstGeom>
          <a:ln>
            <a:noFill/>
          </a:ln>
        </p:spPr>
      </p:pic>
      <p:sp>
        <p:nvSpPr>
          <p:cNvPr id="228" name="CustomShape 4"/>
          <p:cNvSpPr/>
          <p:nvPr/>
        </p:nvSpPr>
        <p:spPr>
          <a:xfrm>
            <a:off x="6254640" y="320760"/>
            <a:ext cx="5611320" cy="3928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9" name="Picture 4"/>
          <p:cNvPicPr/>
          <p:nvPr/>
        </p:nvPicPr>
        <p:blipFill>
          <a:blip r:embed="rId3"/>
          <a:stretch/>
        </p:blipFill>
        <p:spPr>
          <a:xfrm>
            <a:off x="6867000" y="640080"/>
            <a:ext cx="4386960" cy="328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609480" y="4385160"/>
            <a:ext cx="10921320" cy="13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4"/>
          <p:cNvPicPr/>
          <p:nvPr/>
        </p:nvPicPr>
        <p:blipFill>
          <a:blip r:embed="rId2"/>
          <a:srcRect l="12601" r="17875"/>
          <a:stretch/>
        </p:blipFill>
        <p:spPr>
          <a:xfrm>
            <a:off x="0" y="0"/>
            <a:ext cx="6093720" cy="4250520"/>
          </a:xfrm>
          <a:prstGeom prst="rect">
            <a:avLst/>
          </a:prstGeom>
          <a:ln>
            <a:noFill/>
          </a:ln>
        </p:spPr>
      </p:pic>
      <p:pic>
        <p:nvPicPr>
          <p:cNvPr id="232" name="Picture 6"/>
          <p:cNvPicPr/>
          <p:nvPr/>
        </p:nvPicPr>
        <p:blipFill>
          <a:blip r:embed="rId3"/>
          <a:srcRect b="6980"/>
          <a:stretch/>
        </p:blipFill>
        <p:spPr>
          <a:xfrm>
            <a:off x="6095880" y="-720"/>
            <a:ext cx="6093720" cy="4250880"/>
          </a:xfrm>
          <a:prstGeom prst="rect">
            <a:avLst/>
          </a:prstGeom>
          <a:ln>
            <a:noFill/>
          </a:ln>
        </p:spPr>
      </p:pic>
      <p:sp>
        <p:nvSpPr>
          <p:cNvPr id="233" name="Line 2"/>
          <p:cNvSpPr/>
          <p:nvPr/>
        </p:nvSpPr>
        <p:spPr>
          <a:xfrm>
            <a:off x="6095880" y="-360"/>
            <a:ext cx="0" cy="4242240"/>
          </a:xfrm>
          <a:prstGeom prst="line">
            <a:avLst/>
          </a:prstGeom>
          <a:ln w="10152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Line 3"/>
          <p:cNvSpPr/>
          <p:nvPr/>
        </p:nvSpPr>
        <p:spPr>
          <a:xfrm>
            <a:off x="0" y="4241880"/>
            <a:ext cx="12191760" cy="0"/>
          </a:xfrm>
          <a:prstGeom prst="line">
            <a:avLst/>
          </a:prstGeom>
          <a:ln w="10152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526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2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7" name="Picture 9"/>
          <p:cNvPicPr/>
          <p:nvPr/>
        </p:nvPicPr>
        <p:blipFill>
          <a:blip r:embed="rId2"/>
          <a:srcRect t="10502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 flipV="1">
            <a:off x="7531920" y="1279440"/>
            <a:ext cx="2701080" cy="36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841320" y="4462200"/>
            <a:ext cx="10504440" cy="11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79500" lnSpcReduction="10000"/>
          </a:bodyPr>
          <a:lstStyle/>
          <a:p>
            <a:pPr algn="ctr">
              <a:lnSpc>
                <a:spcPct val="90000"/>
              </a:lnSpc>
            </a:pPr>
            <a:br/>
            <a:br/>
            <a:r>
              <a:rPr lang="hr-HR" sz="3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24.10. 2019. radionice na imanju OPG Stričak u sklopu projekta: „Medeni mjesec“ kojeg provode Dječji forumi, Dječji vijećnici i vrtići Cipelica i Cvrčak</a:t>
            </a:r>
            <a:endParaRPr lang="hr-HR" sz="3200" b="0" strike="noStrike" spc="-1">
              <a:latin typeface="Arial"/>
            </a:endParaRPr>
          </a:p>
        </p:txBody>
      </p:sp>
      <p:pic>
        <p:nvPicPr>
          <p:cNvPr id="240" name="Picture 6"/>
          <p:cNvPicPr/>
          <p:nvPr/>
        </p:nvPicPr>
        <p:blipFill>
          <a:blip r:embed="rId2"/>
          <a:srcRect l="12215" r="9319"/>
          <a:stretch/>
        </p:blipFill>
        <p:spPr>
          <a:xfrm>
            <a:off x="0" y="0"/>
            <a:ext cx="5986440" cy="4290840"/>
          </a:xfrm>
          <a:prstGeom prst="rect">
            <a:avLst/>
          </a:prstGeom>
          <a:ln>
            <a:noFill/>
          </a:ln>
        </p:spPr>
      </p:pic>
      <p:pic>
        <p:nvPicPr>
          <p:cNvPr id="241" name="Picture 4"/>
          <p:cNvPicPr/>
          <p:nvPr/>
        </p:nvPicPr>
        <p:blipFill>
          <a:blip r:embed="rId3"/>
          <a:srcRect l="18835" r="2701"/>
          <a:stretch/>
        </p:blipFill>
        <p:spPr>
          <a:xfrm>
            <a:off x="6203160" y="0"/>
            <a:ext cx="5986440" cy="429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5022000" y="3813120"/>
            <a:ext cx="6463080" cy="151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3"/>
          <p:cNvSpPr/>
          <p:nvPr/>
        </p:nvSpPr>
        <p:spPr>
          <a:xfrm>
            <a:off x="5138280" y="5442840"/>
            <a:ext cx="64008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5" name="Picture 8"/>
          <p:cNvPicPr/>
          <p:nvPr/>
        </p:nvPicPr>
        <p:blipFill>
          <a:blip r:embed="rId2"/>
          <a:srcRect r="10736"/>
          <a:stretch/>
        </p:blipFill>
        <p:spPr>
          <a:xfrm>
            <a:off x="317520" y="321840"/>
            <a:ext cx="4158360" cy="6212520"/>
          </a:xfrm>
          <a:prstGeom prst="rect">
            <a:avLst/>
          </a:prstGeom>
          <a:ln>
            <a:noFill/>
          </a:ln>
        </p:spPr>
      </p:pic>
      <p:pic>
        <p:nvPicPr>
          <p:cNvPr id="246" name="Picture 4"/>
          <p:cNvPicPr/>
          <p:nvPr/>
        </p:nvPicPr>
        <p:blipFill>
          <a:blip r:embed="rId3"/>
          <a:srcRect l="1445" r="9643"/>
          <a:stretch/>
        </p:blipFill>
        <p:spPr>
          <a:xfrm>
            <a:off x="4638960" y="321840"/>
            <a:ext cx="3537720" cy="2983680"/>
          </a:xfrm>
          <a:prstGeom prst="rect">
            <a:avLst/>
          </a:prstGeom>
          <a:ln>
            <a:noFill/>
          </a:ln>
        </p:spPr>
      </p:pic>
      <p:pic>
        <p:nvPicPr>
          <p:cNvPr id="247" name="Picture 6"/>
          <p:cNvPicPr/>
          <p:nvPr/>
        </p:nvPicPr>
        <p:blipFill>
          <a:blip r:embed="rId4"/>
          <a:srcRect l="8750" r="24659"/>
          <a:stretch/>
        </p:blipFill>
        <p:spPr>
          <a:xfrm>
            <a:off x="8348400" y="321840"/>
            <a:ext cx="3533400" cy="298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6B54C0-0D63-41D1-AA7F-75291A60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372794"/>
            <a:ext cx="10972440" cy="2437590"/>
          </a:xfrm>
        </p:spPr>
        <p:txBody>
          <a:bodyPr/>
          <a:lstStyle/>
          <a:p>
            <a:br>
              <a:rPr lang="hr-HR" b="1" dirty="0"/>
            </a:br>
            <a:r>
              <a:rPr lang="hr-HR" b="1" dirty="0"/>
              <a:t>Susret gradova i općina prijatelja djece u Šibeniku 11.5.2018.</a:t>
            </a:r>
            <a:br>
              <a:rPr lang="hr-HR" b="1" dirty="0"/>
            </a:b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49909D-777B-41D9-AB50-6AE47E291A6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6174" y="1921761"/>
            <a:ext cx="10972440" cy="397728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026" name="Picture 2" descr="SUSRET gradova i općina prijatelja djece u Šibeniku">
            <a:extLst>
              <a:ext uri="{FF2B5EF4-FFF2-40B4-BE49-F238E27FC236}">
                <a16:creationId xmlns:a16="http://schemas.microsoft.com/office/drawing/2014/main" id="{65BA80CC-EE85-488A-A702-0996D489A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44" y="1698366"/>
            <a:ext cx="81915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778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44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2"/>
          <p:cNvSpPr/>
          <p:nvPr/>
        </p:nvSpPr>
        <p:spPr>
          <a:xfrm>
            <a:off x="9093600" y="618840"/>
            <a:ext cx="2611800" cy="479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1" name="Picture 4"/>
          <p:cNvPicPr/>
          <p:nvPr/>
        </p:nvPicPr>
        <p:blipFill>
          <a:blip r:embed="rId2"/>
          <a:srcRect b="10494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2"/>
          <p:cNvSpPr/>
          <p:nvPr/>
        </p:nvSpPr>
        <p:spPr>
          <a:xfrm>
            <a:off x="646920" y="640080"/>
            <a:ext cx="10918080" cy="55756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4" name="Picture 4"/>
          <p:cNvPicPr/>
          <p:nvPr/>
        </p:nvPicPr>
        <p:blipFill>
          <a:blip r:embed="rId2"/>
          <a:srcRect t="18006" b="17939"/>
          <a:stretch/>
        </p:blipFill>
        <p:spPr>
          <a:xfrm>
            <a:off x="969120" y="960120"/>
            <a:ext cx="10275840" cy="493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634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2"/>
          <p:cNvSpPr/>
          <p:nvPr/>
        </p:nvSpPr>
        <p:spPr>
          <a:xfrm>
            <a:off x="9093600" y="618840"/>
            <a:ext cx="2611800" cy="479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br/>
            <a:r>
              <a:rPr lang="hr-HR" sz="36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5.11. 2019. sudjelovali smo u CZK-u Čakovec na Festivalu Prava djeteta</a:t>
            </a:r>
            <a:br/>
            <a:endParaRPr lang="hr-HR" sz="3600" b="0" strike="noStrike" spc="-1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0" name="Picture 4"/>
          <p:cNvPicPr/>
          <p:nvPr/>
        </p:nvPicPr>
        <p:blipFill>
          <a:blip r:embed="rId2"/>
          <a:srcRect l="12361" r="3842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6413040" y="640080"/>
            <a:ext cx="5136480" cy="359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br/>
            <a:r>
              <a:rPr lang="hr-HR" sz="4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19.11.2019.- Zagreb, obilježavanje 20 godina akcije Gradovi i općine prijatelji djece</a:t>
            </a:r>
            <a:br/>
            <a:endParaRPr lang="hr-HR" sz="4200" b="0" strike="noStrike" spc="-1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0" y="0"/>
            <a:ext cx="6105600" cy="6855840"/>
          </a:xfrm>
          <a:prstGeom prst="rect">
            <a:avLst/>
          </a:prstGeom>
          <a:solidFill>
            <a:srgbClr val="6D4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3"/>
          <p:cNvSpPr/>
          <p:nvPr/>
        </p:nvSpPr>
        <p:spPr>
          <a:xfrm>
            <a:off x="646920" y="640080"/>
            <a:ext cx="4807080" cy="55756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4" name="Picture 4"/>
          <p:cNvPicPr/>
          <p:nvPr/>
        </p:nvPicPr>
        <p:blipFill>
          <a:blip r:embed="rId2"/>
          <a:srcRect t="12713" b="19781"/>
          <a:stretch/>
        </p:blipFill>
        <p:spPr>
          <a:xfrm>
            <a:off x="1120680" y="1112040"/>
            <a:ext cx="3859200" cy="463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lika 264"/>
          <p:cNvPicPr/>
          <p:nvPr/>
        </p:nvPicPr>
        <p:blipFill>
          <a:blip r:embed="rId2"/>
          <a:stretch/>
        </p:blipFill>
        <p:spPr>
          <a:xfrm>
            <a:off x="414720" y="231840"/>
            <a:ext cx="11421000" cy="642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609480" y="176040"/>
            <a:ext cx="10971360" cy="13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Predstavljanje naj naj akcije: „Budi sretna priča jednog medvjedića</a:t>
            </a:r>
            <a:endParaRPr lang="hr-HR" sz="4400" b="0" strike="noStrike" spc="-1">
              <a:latin typeface="Arial"/>
            </a:endParaRPr>
          </a:p>
        </p:txBody>
      </p:sp>
      <p:pic>
        <p:nvPicPr>
          <p:cNvPr id="267" name="Slika 266"/>
          <p:cNvPicPr/>
          <p:nvPr/>
        </p:nvPicPr>
        <p:blipFill>
          <a:blip r:embed="rId2"/>
          <a:stretch/>
        </p:blipFill>
        <p:spPr>
          <a:xfrm>
            <a:off x="971280" y="2612520"/>
            <a:ext cx="5723640" cy="3218400"/>
          </a:xfrm>
          <a:prstGeom prst="rect">
            <a:avLst/>
          </a:prstGeom>
          <a:ln>
            <a:noFill/>
          </a:ln>
        </p:spPr>
      </p:pic>
      <p:pic>
        <p:nvPicPr>
          <p:cNvPr id="268" name="Slika 267"/>
          <p:cNvPicPr/>
          <p:nvPr/>
        </p:nvPicPr>
        <p:blipFill>
          <a:blip r:embed="rId3"/>
          <a:stretch/>
        </p:blipFill>
        <p:spPr>
          <a:xfrm>
            <a:off x="7560000" y="1702080"/>
            <a:ext cx="2662920" cy="473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lika 268"/>
          <p:cNvPicPr/>
          <p:nvPr/>
        </p:nvPicPr>
        <p:blipFill>
          <a:blip r:embed="rId2"/>
          <a:stretch/>
        </p:blipFill>
        <p:spPr>
          <a:xfrm>
            <a:off x="414720" y="231840"/>
            <a:ext cx="11421000" cy="642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2"/>
          <p:cNvSpPr/>
          <p:nvPr/>
        </p:nvSpPr>
        <p:spPr>
          <a:xfrm>
            <a:off x="551520" y="4716000"/>
            <a:ext cx="11095200" cy="1571040"/>
          </a:xfrm>
          <a:prstGeom prst="rect">
            <a:avLst/>
          </a:prstGeom>
          <a:solidFill>
            <a:schemeClr val="bg1"/>
          </a:solidFill>
          <a:ln>
            <a:solidFill>
              <a:srgbClr val="EFEFEF"/>
            </a:solidFill>
            <a:round/>
          </a:ln>
          <a:effectLst>
            <a:outerShdw blurRad="50800" dist="37674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3"/>
          <p:cNvSpPr/>
          <p:nvPr/>
        </p:nvSpPr>
        <p:spPr>
          <a:xfrm>
            <a:off x="1045440" y="4805640"/>
            <a:ext cx="892008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br/>
            <a:br/>
            <a:r>
              <a:rPr lang="hr-HR" sz="17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20.11. 2019. Dječji dan u Hrvatskom saboru i obilježavanje 30 godina usvajanja dokumenta o djeci- Konvencija UN-a o pravima djeteta</a:t>
            </a:r>
            <a:br/>
            <a:endParaRPr lang="hr-HR" sz="1700" b="0" strike="noStrike" spc="-1">
              <a:latin typeface="Arial"/>
            </a:endParaRPr>
          </a:p>
        </p:txBody>
      </p:sp>
      <p:pic>
        <p:nvPicPr>
          <p:cNvPr id="273" name="Picture 6"/>
          <p:cNvPicPr/>
          <p:nvPr/>
        </p:nvPicPr>
        <p:blipFill>
          <a:blip r:embed="rId2"/>
          <a:srcRect t="975" b="35149"/>
          <a:stretch/>
        </p:blipFill>
        <p:spPr>
          <a:xfrm>
            <a:off x="320040" y="301680"/>
            <a:ext cx="3701160" cy="4203360"/>
          </a:xfrm>
          <a:prstGeom prst="rect">
            <a:avLst/>
          </a:prstGeom>
          <a:ln>
            <a:noFill/>
          </a:ln>
        </p:spPr>
      </p:pic>
      <p:pic>
        <p:nvPicPr>
          <p:cNvPr id="274" name="Picture 4"/>
          <p:cNvPicPr/>
          <p:nvPr/>
        </p:nvPicPr>
        <p:blipFill>
          <a:blip r:embed="rId3"/>
          <a:srcRect t="18651" b="17474"/>
          <a:stretch/>
        </p:blipFill>
        <p:spPr>
          <a:xfrm>
            <a:off x="4244400" y="301680"/>
            <a:ext cx="3701160" cy="4203360"/>
          </a:xfrm>
          <a:prstGeom prst="rect">
            <a:avLst/>
          </a:prstGeom>
          <a:ln>
            <a:noFill/>
          </a:ln>
        </p:spPr>
      </p:pic>
      <p:pic>
        <p:nvPicPr>
          <p:cNvPr id="275" name="Picture 8"/>
          <p:cNvPicPr/>
          <p:nvPr/>
        </p:nvPicPr>
        <p:blipFill>
          <a:blip r:embed="rId4"/>
          <a:srcRect l="41634" r="8853"/>
          <a:stretch/>
        </p:blipFill>
        <p:spPr>
          <a:xfrm>
            <a:off x="8165520" y="301680"/>
            <a:ext cx="3701160" cy="4203360"/>
          </a:xfrm>
          <a:prstGeom prst="rect">
            <a:avLst/>
          </a:prstGeom>
          <a:ln>
            <a:noFill/>
          </a:ln>
        </p:spPr>
      </p:pic>
      <p:sp>
        <p:nvSpPr>
          <p:cNvPr id="276" name="CustomShape 4"/>
          <p:cNvSpPr/>
          <p:nvPr/>
        </p:nvSpPr>
        <p:spPr>
          <a:xfrm>
            <a:off x="494640" y="5175720"/>
            <a:ext cx="126000" cy="65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5"/>
          <p:cNvSpPr/>
          <p:nvPr/>
        </p:nvSpPr>
        <p:spPr>
          <a:xfrm rot="5400000">
            <a:off x="5587560" y="5483160"/>
            <a:ext cx="1019160" cy="684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9" name="Picture 6"/>
          <p:cNvPicPr/>
          <p:nvPr/>
        </p:nvPicPr>
        <p:blipFill>
          <a:blip r:embed="rId2"/>
          <a:srcRect b="9841"/>
          <a:stretch/>
        </p:blipFill>
        <p:spPr>
          <a:xfrm>
            <a:off x="0" y="0"/>
            <a:ext cx="3934080" cy="6307200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4223160" y="201240"/>
            <a:ext cx="7566480" cy="2091960"/>
          </a:xfrm>
          <a:prstGeom prst="rect">
            <a:avLst/>
          </a:prstGeom>
          <a:solidFill>
            <a:schemeClr val="bg1"/>
          </a:solidFill>
          <a:ln>
            <a:solidFill>
              <a:srgbClr val="EFEFEF"/>
            </a:solidFill>
            <a:round/>
          </a:ln>
          <a:effectLst>
            <a:outerShdw blurRad="50800" dist="37674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3"/>
          <p:cNvSpPr/>
          <p:nvPr/>
        </p:nvSpPr>
        <p:spPr>
          <a:xfrm>
            <a:off x="4521240" y="443520"/>
            <a:ext cx="2869200" cy="16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4"/>
          <p:cNvSpPr/>
          <p:nvPr/>
        </p:nvSpPr>
        <p:spPr>
          <a:xfrm>
            <a:off x="4155840" y="897480"/>
            <a:ext cx="126000" cy="7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5"/>
          <p:cNvSpPr/>
          <p:nvPr/>
        </p:nvSpPr>
        <p:spPr>
          <a:xfrm rot="5400000">
            <a:off x="6861240" y="1243800"/>
            <a:ext cx="1460880" cy="684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6"/>
          <p:cNvSpPr/>
          <p:nvPr/>
        </p:nvSpPr>
        <p:spPr>
          <a:xfrm>
            <a:off x="7791480" y="443520"/>
            <a:ext cx="3710160" cy="16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8"/>
          <p:cNvPicPr/>
          <p:nvPr/>
        </p:nvPicPr>
        <p:blipFill>
          <a:blip r:embed="rId3"/>
          <a:srcRect l="9119" r="31837"/>
          <a:stretch/>
        </p:blipFill>
        <p:spPr>
          <a:xfrm>
            <a:off x="4155840" y="2573280"/>
            <a:ext cx="3920760" cy="3733920"/>
          </a:xfrm>
          <a:prstGeom prst="rect">
            <a:avLst/>
          </a:prstGeom>
          <a:ln>
            <a:noFill/>
          </a:ln>
        </p:spPr>
      </p:pic>
      <p:pic>
        <p:nvPicPr>
          <p:cNvPr id="286" name="Picture 4"/>
          <p:cNvPicPr/>
          <p:nvPr/>
        </p:nvPicPr>
        <p:blipFill>
          <a:blip r:embed="rId4"/>
          <a:srcRect t="18040" b="27903"/>
          <a:stretch/>
        </p:blipFill>
        <p:spPr>
          <a:xfrm>
            <a:off x="8290800" y="2559960"/>
            <a:ext cx="3898800" cy="374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04000" y="190440"/>
            <a:ext cx="10971360" cy="13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Radionica igraonica... u sklopu projekta: „Medeni mjesec”</a:t>
            </a:r>
            <a:endParaRPr lang="hr-HR" sz="4400" b="0" strike="noStrike" spc="-1">
              <a:latin typeface="Arial"/>
            </a:endParaRPr>
          </a:p>
        </p:txBody>
      </p:sp>
      <p:pic>
        <p:nvPicPr>
          <p:cNvPr id="288" name="Slika 287"/>
          <p:cNvPicPr/>
          <p:nvPr/>
        </p:nvPicPr>
        <p:blipFill>
          <a:blip r:embed="rId2"/>
          <a:stretch/>
        </p:blipFill>
        <p:spPr>
          <a:xfrm>
            <a:off x="2453760" y="1618920"/>
            <a:ext cx="7071120" cy="397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7534800" y="0"/>
            <a:ext cx="4655160" cy="6855840"/>
          </a:xfrm>
          <a:prstGeom prst="rect">
            <a:avLst/>
          </a:prstGeom>
          <a:solidFill>
            <a:srgbClr val="47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8153280" y="640080"/>
            <a:ext cx="3393000" cy="55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sz="3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Sudjelovali smo u Opatiji na 14.Susretu dječjih vijeća Hrvatske i predstavili smo naše projekte inozemnim gostima koji su tamo bili na konferenciji Eurochild.</a:t>
            </a:r>
            <a:br/>
            <a:endParaRPr lang="hr-HR" sz="3400" b="0" strike="noStrike" spc="-1">
              <a:latin typeface="Arial"/>
            </a:endParaRPr>
          </a:p>
        </p:txBody>
      </p:sp>
      <p:pic>
        <p:nvPicPr>
          <p:cNvPr id="121" name="Picture 4"/>
          <p:cNvPicPr/>
          <p:nvPr/>
        </p:nvPicPr>
        <p:blipFill>
          <a:blip r:embed="rId2"/>
          <a:stretch/>
        </p:blipFill>
        <p:spPr>
          <a:xfrm>
            <a:off x="684360" y="698400"/>
            <a:ext cx="6484320" cy="3607920"/>
          </a:xfrm>
          <a:prstGeom prst="rect">
            <a:avLst/>
          </a:prstGeom>
          <a:ln>
            <a:noFill/>
          </a:ln>
        </p:spPr>
      </p:pic>
      <p:pic>
        <p:nvPicPr>
          <p:cNvPr id="122" name="Picture 6"/>
          <p:cNvPicPr/>
          <p:nvPr/>
        </p:nvPicPr>
        <p:blipFill>
          <a:blip r:embed="rId3"/>
          <a:stretch/>
        </p:blipFill>
        <p:spPr>
          <a:xfrm>
            <a:off x="3965400" y="4390920"/>
            <a:ext cx="3202920" cy="1760040"/>
          </a:xfrm>
          <a:prstGeom prst="rect">
            <a:avLst/>
          </a:prstGeom>
          <a:ln>
            <a:noFill/>
          </a:ln>
        </p:spPr>
      </p:pic>
      <p:pic>
        <p:nvPicPr>
          <p:cNvPr id="123" name="Picture 8"/>
          <p:cNvPicPr/>
          <p:nvPr/>
        </p:nvPicPr>
        <p:blipFill>
          <a:blip r:embed="rId4"/>
          <a:stretch/>
        </p:blipFill>
        <p:spPr>
          <a:xfrm>
            <a:off x="684360" y="4390920"/>
            <a:ext cx="3196800" cy="176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Slika 289"/>
          <p:cNvPicPr/>
          <p:nvPr/>
        </p:nvPicPr>
        <p:blipFill>
          <a:blip r:embed="rId2"/>
          <a:stretch/>
        </p:blipFill>
        <p:spPr>
          <a:xfrm>
            <a:off x="602280" y="504000"/>
            <a:ext cx="10700640" cy="601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2" name="Slika 291"/>
          <p:cNvPicPr/>
          <p:nvPr/>
        </p:nvPicPr>
        <p:blipFill>
          <a:blip r:embed="rId2"/>
          <a:stretch/>
        </p:blipFill>
        <p:spPr>
          <a:xfrm>
            <a:off x="1584000" y="682200"/>
            <a:ext cx="9155880" cy="514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Slika 293"/>
          <p:cNvPicPr/>
          <p:nvPr/>
        </p:nvPicPr>
        <p:blipFill>
          <a:blip r:embed="rId2"/>
          <a:stretch/>
        </p:blipFill>
        <p:spPr>
          <a:xfrm>
            <a:off x="1512000" y="864000"/>
            <a:ext cx="9286920" cy="522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621360" y="360000"/>
            <a:ext cx="112575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Pripovijedanje priča, kao edukativni alat, aktivnost je koju smo tijekom godina uspješno provodili kroz program “Bajkaonica“</a:t>
            </a:r>
            <a:endParaRPr lang="hr-HR" sz="1800" b="0" strike="noStrike" spc="-1">
              <a:latin typeface="Arial"/>
            </a:endParaRPr>
          </a:p>
        </p:txBody>
      </p:sp>
      <p:pic>
        <p:nvPicPr>
          <p:cNvPr id="296" name="Slika 295"/>
          <p:cNvPicPr/>
          <p:nvPr/>
        </p:nvPicPr>
        <p:blipFill>
          <a:blip r:embed="rId2"/>
          <a:stretch/>
        </p:blipFill>
        <p:spPr>
          <a:xfrm>
            <a:off x="2736000" y="1073520"/>
            <a:ext cx="7270920" cy="5452920"/>
          </a:xfrm>
          <a:prstGeom prst="rect">
            <a:avLst/>
          </a:prstGeom>
          <a:ln>
            <a:noFill/>
          </a:ln>
        </p:spPr>
      </p:pic>
      <p:sp>
        <p:nvSpPr>
          <p:cNvPr id="297" name="CustomShape 2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lika 297"/>
          <p:cNvPicPr/>
          <p:nvPr/>
        </p:nvPicPr>
        <p:blipFill>
          <a:blip r:embed="rId2"/>
          <a:stretch/>
        </p:blipFill>
        <p:spPr>
          <a:xfrm>
            <a:off x="3444120" y="1604520"/>
            <a:ext cx="5302800" cy="3977280"/>
          </a:xfrm>
          <a:prstGeom prst="rect">
            <a:avLst/>
          </a:prstGeom>
          <a:ln>
            <a:noFill/>
          </a:ln>
        </p:spPr>
      </p:pic>
      <p:sp>
        <p:nvSpPr>
          <p:cNvPr id="299" name="TextShape 1"/>
          <p:cNvSpPr txBox="1"/>
          <p:nvPr/>
        </p:nvSpPr>
        <p:spPr>
          <a:xfrm>
            <a:off x="609480" y="-716400"/>
            <a:ext cx="10972440" cy="31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br/>
            <a:br/>
            <a:r>
              <a:rPr lang="hr-HR" sz="4400" b="0" strike="noStrike" spc="-1">
                <a:latin typeface="Arial"/>
              </a:rPr>
              <a:t>Bajkaonica u DV Cvrčak</a:t>
            </a:r>
            <a:br/>
            <a:br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609480" y="174164"/>
            <a:ext cx="10972440" cy="27084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4400" b="0" strike="noStrike" spc="-1" dirty="0">
                <a:latin typeface="Arial"/>
              </a:rPr>
              <a:t>6.12. 2019. održana je radionica u sklopu projekta Mirisne vješalice. Sudjelovali su DF iz III. OŠ Čakovec i Gospodarska škola Čakovec</a:t>
            </a:r>
          </a:p>
        </p:txBody>
      </p:sp>
      <p:pic>
        <p:nvPicPr>
          <p:cNvPr id="301" name="Slika 300"/>
          <p:cNvPicPr/>
          <p:nvPr/>
        </p:nvPicPr>
        <p:blipFill>
          <a:blip r:embed="rId2"/>
          <a:stretch/>
        </p:blipFill>
        <p:spPr>
          <a:xfrm>
            <a:off x="5551714" y="3303036"/>
            <a:ext cx="6455726" cy="2955563"/>
          </a:xfrm>
          <a:prstGeom prst="rect">
            <a:avLst/>
          </a:prstGeom>
          <a:ln>
            <a:noFill/>
          </a:ln>
        </p:spPr>
      </p:pic>
      <p:pic>
        <p:nvPicPr>
          <p:cNvPr id="302" name="Slika 301"/>
          <p:cNvPicPr/>
          <p:nvPr/>
        </p:nvPicPr>
        <p:blipFill>
          <a:blip r:embed="rId3"/>
          <a:stretch/>
        </p:blipFill>
        <p:spPr>
          <a:xfrm>
            <a:off x="322560" y="2088000"/>
            <a:ext cx="3421440" cy="456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12.12. 2019. održana je sjednica dječjeg gradskog vijeća</a:t>
            </a:r>
          </a:p>
        </p:txBody>
      </p:sp>
      <p:sp>
        <p:nvSpPr>
          <p:cNvPr id="304" name="TextShape 2"/>
          <p:cNvSpPr txBox="1"/>
          <p:nvPr/>
        </p:nvSpPr>
        <p:spPr>
          <a:xfrm>
            <a:off x="878192" y="3253254"/>
            <a:ext cx="10703728" cy="23285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pic>
        <p:nvPicPr>
          <p:cNvPr id="2050" name="Picture 2" descr="https://medjimurjepress.net/wp-content/uploads/2019/12/IMG_0041.jpg">
            <a:extLst>
              <a:ext uri="{FF2B5EF4-FFF2-40B4-BE49-F238E27FC236}">
                <a16:creationId xmlns:a16="http://schemas.microsoft.com/office/drawing/2014/main" id="{519BEECB-C644-403F-A0F7-61DD5A66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12" y="1540703"/>
            <a:ext cx="7433388" cy="44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3AC5B-1379-4DCC-A4EB-EC51FFD7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7E84DB2-D2AB-4277-9402-CD953194516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47260" y="2709901"/>
            <a:ext cx="5048584" cy="1959587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098" name="Picture 2" descr="https://medjimurjepress.net/wp-content/uploads/2019/12/IMG_0036-1.jpg">
            <a:extLst>
              <a:ext uri="{FF2B5EF4-FFF2-40B4-BE49-F238E27FC236}">
                <a16:creationId xmlns:a16="http://schemas.microsoft.com/office/drawing/2014/main" id="{025CA63C-295C-4365-8483-144F6B83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0" y="1541640"/>
            <a:ext cx="5665620" cy="37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edjimurjepress.net/wp-content/uploads/2019/12/IMG_0025-1.jpg">
            <a:extLst>
              <a:ext uri="{FF2B5EF4-FFF2-40B4-BE49-F238E27FC236}">
                <a16:creationId xmlns:a16="http://schemas.microsoft.com/office/drawing/2014/main" id="{143165D3-3AC3-4433-97D4-36D8E752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10" y="2341984"/>
            <a:ext cx="5049414" cy="33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38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A2EF2D-8C08-4C24-8BED-B212E655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35" y="359816"/>
            <a:ext cx="10900785" cy="1646265"/>
          </a:xfrm>
        </p:spPr>
        <p:txBody>
          <a:bodyPr/>
          <a:lstStyle/>
          <a:p>
            <a:br>
              <a:rPr lang="hr-HR" sz="2800" dirty="0"/>
            </a:b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D21AFA9-D789-496B-A77C-4EEDBED39C1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2157464"/>
            <a:ext cx="10972440" cy="342433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C2549A-E089-4C94-AA81-CC80F54A48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0" y="76740"/>
            <a:ext cx="4435928" cy="272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25FDD9-C072-4DEB-BE88-2E75BF2909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678" y="3280818"/>
            <a:ext cx="2892489" cy="342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1E50474-DDC6-4DBB-B0E4-1D8DF846134F}"/>
              </a:ext>
            </a:extLst>
          </p:cNvPr>
          <p:cNvSpPr/>
          <p:nvPr/>
        </p:nvSpPr>
        <p:spPr>
          <a:xfrm>
            <a:off x="1129004" y="2797577"/>
            <a:ext cx="7660433" cy="237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Predsjednik RH, Zoran Milanović poslao je našim foruma pisma gdje nas je pohvalio što smo bili uključeni u izradu dara za njega prigodom obilježavanja 70. obljetnice Saveza Društava“ Naša djeca“ Hrvatske.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29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446B53-CEE1-475A-BBA7-2E8DA498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30ECAB5-9C71-4F85-981D-E155D913E7F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363894"/>
            <a:ext cx="10972440" cy="4059600"/>
          </a:xfrm>
        </p:spPr>
        <p:txBody>
          <a:bodyPr/>
          <a:lstStyle/>
          <a:p>
            <a:r>
              <a:rPr lang="hr-HR" sz="3600" dirty="0"/>
              <a:t> Online svečano savjetovanje i proglašenje naj-akcije. Središnji koordinacijski odbor iz Zagreba čakovečki je projekt Medeni mjesec proglasio jednom od najoriginalnijih Naj-akcija u 2020. godini pa je Gradu Čakovcu dodijeljena posebna povelja. Virtualno sam predstavila projekt u sklopu svečanosti.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CCC09E0-F0ED-45C9-9127-CC373BDB24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10" y="3429000"/>
            <a:ext cx="2156460" cy="3256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94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5" name="Picture 8"/>
          <p:cNvPicPr/>
          <p:nvPr/>
        </p:nvPicPr>
        <p:blipFill>
          <a:blip r:embed="rId2"/>
          <a:srcRect r="17660"/>
          <a:stretch/>
        </p:blipFill>
        <p:spPr>
          <a:xfrm>
            <a:off x="3136320" y="0"/>
            <a:ext cx="4977000" cy="3399480"/>
          </a:xfrm>
          <a:prstGeom prst="rect">
            <a:avLst/>
          </a:prstGeom>
          <a:ln>
            <a:noFill/>
          </a:ln>
        </p:spPr>
      </p:pic>
      <p:pic>
        <p:nvPicPr>
          <p:cNvPr id="126" name="Picture 4"/>
          <p:cNvPicPr/>
          <p:nvPr/>
        </p:nvPicPr>
        <p:blipFill>
          <a:blip r:embed="rId3"/>
          <a:srcRect l="20468"/>
          <a:stretch/>
        </p:blipFill>
        <p:spPr>
          <a:xfrm>
            <a:off x="7381800" y="3456360"/>
            <a:ext cx="4808160" cy="3399480"/>
          </a:xfrm>
          <a:prstGeom prst="rect">
            <a:avLst/>
          </a:prstGeom>
          <a:ln>
            <a:noFill/>
          </a:ln>
        </p:spPr>
      </p:pic>
      <p:pic>
        <p:nvPicPr>
          <p:cNvPr id="127" name="Picture 10"/>
          <p:cNvPicPr/>
          <p:nvPr/>
        </p:nvPicPr>
        <p:blipFill>
          <a:blip r:embed="rId4"/>
          <a:srcRect l="8279" r="10272"/>
          <a:stretch/>
        </p:blipFill>
        <p:spPr>
          <a:xfrm>
            <a:off x="3189600" y="3456360"/>
            <a:ext cx="4923360" cy="339948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0" y="0"/>
            <a:ext cx="3943800" cy="6855840"/>
          </a:xfrm>
          <a:custGeom>
            <a:avLst/>
            <a:gdLst/>
            <a:ahLst/>
            <a:cxnLst/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360">
            <a:solidFill>
              <a:srgbClr val="EFEFEF"/>
            </a:solidFill>
            <a:round/>
          </a:ln>
          <a:effectLst>
            <a:outerShdw blurRad="50800" dist="3816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3"/>
          <p:cNvSpPr/>
          <p:nvPr/>
        </p:nvSpPr>
        <p:spPr>
          <a:xfrm>
            <a:off x="0" y="0"/>
            <a:ext cx="3934440" cy="6855840"/>
          </a:xfrm>
          <a:custGeom>
            <a:avLst/>
            <a:gdLst/>
            <a:ahLst/>
            <a:cxnLst/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4"/>
          <p:cNvSpPr/>
          <p:nvPr/>
        </p:nvSpPr>
        <p:spPr>
          <a:xfrm>
            <a:off x="448200" y="685800"/>
            <a:ext cx="280512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5"/>
          <p:cNvSpPr/>
          <p:nvPr/>
        </p:nvSpPr>
        <p:spPr>
          <a:xfrm>
            <a:off x="0" y="1005840"/>
            <a:ext cx="126000" cy="65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6"/>
          <p:cNvSpPr/>
          <p:nvPr/>
        </p:nvSpPr>
        <p:spPr>
          <a:xfrm>
            <a:off x="438840" y="2089800"/>
            <a:ext cx="2832480" cy="1620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7"/>
          <p:cNvSpPr/>
          <p:nvPr/>
        </p:nvSpPr>
        <p:spPr>
          <a:xfrm>
            <a:off x="448200" y="2258640"/>
            <a:ext cx="2805120" cy="392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Predstavljanje rada našeg DGV sudionicima Eurochild konferencije.</a:t>
            </a:r>
            <a:endParaRPr lang="hr-HR" sz="3200" b="0" strike="noStrike" spc="-1">
              <a:latin typeface="Arial"/>
            </a:endParaRPr>
          </a:p>
        </p:txBody>
      </p:sp>
      <p:pic>
        <p:nvPicPr>
          <p:cNvPr id="134" name="Picture 6"/>
          <p:cNvPicPr/>
          <p:nvPr/>
        </p:nvPicPr>
        <p:blipFill>
          <a:blip r:embed="rId5"/>
          <a:srcRect l="20829"/>
          <a:stretch/>
        </p:blipFill>
        <p:spPr>
          <a:xfrm>
            <a:off x="7404480" y="0"/>
            <a:ext cx="4785480" cy="339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858EA-28B8-4FA2-A199-E3BBCFCC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C7B6E1D-2264-44C8-AC7E-AC11851851F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F94530-8C46-4B39-90FD-56CB19F8DE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858416"/>
            <a:ext cx="5514392" cy="479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781A23C-1094-4FDC-9735-E0328502E2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69" y="858416"/>
            <a:ext cx="4276051" cy="4310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538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BB44A-D969-4C89-8288-81713F40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455895"/>
            <a:ext cx="10972440" cy="2603790"/>
          </a:xfrm>
        </p:spPr>
        <p:txBody>
          <a:bodyPr/>
          <a:lstStyle/>
          <a:p>
            <a:br>
              <a:rPr lang="hr-HR" sz="2800" dirty="0"/>
            </a:br>
            <a:r>
              <a:rPr lang="hr-HR" sz="2800" dirty="0"/>
              <a:t>Sudjelovanje na 16. Susretu Dječjih vijeća Hrvatske -</a:t>
            </a:r>
            <a:r>
              <a:rPr lang="hr-HR" sz="2800" b="1" dirty="0"/>
              <a:t> </a:t>
            </a:r>
            <a:r>
              <a:rPr lang="hr-HR" sz="2800" dirty="0"/>
              <a:t>putem ZOOM platforme održan 16. susret Dječjih vijeća Hrvatske koji se</a:t>
            </a:r>
            <a:r>
              <a:rPr lang="hr-HR" sz="2800" b="1" dirty="0"/>
              <a:t> </a:t>
            </a:r>
            <a:r>
              <a:rPr lang="hr-HR" sz="2800" dirty="0"/>
              <a:t>održava se u sklopu projekta</a:t>
            </a:r>
            <a:r>
              <a:rPr lang="hr-HR" sz="2800" b="1" dirty="0"/>
              <a:t> </a:t>
            </a:r>
            <a:r>
              <a:rPr lang="hr-HR" sz="2800" dirty="0"/>
              <a:t>„Kako uključiti djecu u procese donošenja odluka na europskoj razini“.</a:t>
            </a:r>
            <a:br>
              <a:rPr lang="hr-HR" sz="2800" dirty="0"/>
            </a:br>
            <a:r>
              <a:rPr lang="hr-HR" sz="2800" dirty="0"/>
              <a:t>Radionica: Strategija participiranja (balon na vrući zrak)</a:t>
            </a:r>
            <a:br>
              <a:rPr lang="hr-HR" sz="2000" dirty="0"/>
            </a:br>
            <a:endParaRPr lang="hr-HR" sz="2000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C7C0762-8224-4389-B92C-3E1A04370E9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CF69B5A-07DE-43CA-A511-0E5E6B349F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4" y="2524275"/>
            <a:ext cx="407670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3E29C4F-61AF-439D-9D51-F9BAB286D3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5" y="1916562"/>
            <a:ext cx="2753619" cy="3665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948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DE9FFC-2951-4DC8-9CA4-430EAF5B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</p:spPr>
        <p:txBody>
          <a:bodyPr/>
          <a:lstStyle/>
          <a:p>
            <a:r>
              <a:rPr lang="hr-HR" dirty="0"/>
              <a:t>Hvala Vam svima!</a:t>
            </a:r>
          </a:p>
        </p:txBody>
      </p:sp>
      <p:sp>
        <p:nvSpPr>
          <p:cNvPr id="4" name="AutoShape 4" descr="Održan Božićno-novogodišnji prijem gradonačelnika Grada Čakovca - Grad  Čakovec">
            <a:extLst>
              <a:ext uri="{FF2B5EF4-FFF2-40B4-BE49-F238E27FC236}">
                <a16:creationId xmlns:a16="http://schemas.microsoft.com/office/drawing/2014/main" id="{1142C910-592E-41C9-ACC1-11A9064EF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332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Dječji tjedan- Krug mira 2018.god.</a:t>
            </a:r>
            <a:endParaRPr lang="hr-HR" sz="4400" b="0" strike="noStrike" spc="-1">
              <a:latin typeface="Arial"/>
            </a:endParaRPr>
          </a:p>
        </p:txBody>
      </p:sp>
      <p:pic>
        <p:nvPicPr>
          <p:cNvPr id="136" name="Picture 4"/>
          <p:cNvPicPr/>
          <p:nvPr/>
        </p:nvPicPr>
        <p:blipFill>
          <a:blip r:embed="rId2"/>
          <a:stretch/>
        </p:blipFill>
        <p:spPr>
          <a:xfrm>
            <a:off x="2226960" y="1825560"/>
            <a:ext cx="7735680" cy="434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/>
          <p:cNvPicPr/>
          <p:nvPr/>
        </p:nvPicPr>
        <p:blipFill>
          <a:blip r:embed="rId2"/>
          <a:srcRect l="19770" r="7156" b="-5"/>
          <a:stretch/>
        </p:blipFill>
        <p:spPr>
          <a:xfrm>
            <a:off x="0" y="-6120"/>
            <a:ext cx="3253320" cy="2503440"/>
          </a:xfrm>
          <a:prstGeom prst="rect">
            <a:avLst/>
          </a:prstGeom>
          <a:ln>
            <a:noFill/>
          </a:ln>
        </p:spPr>
      </p:pic>
      <p:pic>
        <p:nvPicPr>
          <p:cNvPr id="138" name="Picture 6"/>
          <p:cNvPicPr/>
          <p:nvPr/>
        </p:nvPicPr>
        <p:blipFill>
          <a:blip r:embed="rId3"/>
          <a:srcRect t="7529"/>
          <a:stretch/>
        </p:blipFill>
        <p:spPr>
          <a:xfrm>
            <a:off x="7381800" y="0"/>
            <a:ext cx="4807800" cy="2499840"/>
          </a:xfrm>
          <a:prstGeom prst="rect">
            <a:avLst/>
          </a:prstGeom>
          <a:ln>
            <a:noFill/>
          </a:ln>
        </p:spPr>
      </p:pic>
      <p:pic>
        <p:nvPicPr>
          <p:cNvPr id="139" name="Picture 10"/>
          <p:cNvPicPr/>
          <p:nvPr/>
        </p:nvPicPr>
        <p:blipFill>
          <a:blip r:embed="rId4"/>
          <a:srcRect r="17426"/>
          <a:stretch/>
        </p:blipFill>
        <p:spPr>
          <a:xfrm>
            <a:off x="4675680" y="-6120"/>
            <a:ext cx="3675600" cy="2503440"/>
          </a:xfrm>
          <a:prstGeom prst="rect">
            <a:avLst/>
          </a:prstGeom>
          <a:ln>
            <a:noFill/>
          </a:ln>
        </p:spPr>
      </p:pic>
      <p:pic>
        <p:nvPicPr>
          <p:cNvPr id="140" name="Picture 4"/>
          <p:cNvPicPr/>
          <p:nvPr/>
        </p:nvPicPr>
        <p:blipFill>
          <a:blip r:embed="rId5"/>
          <a:srcRect l="4002" r="555"/>
          <a:stretch/>
        </p:blipFill>
        <p:spPr>
          <a:xfrm>
            <a:off x="0" y="2660040"/>
            <a:ext cx="7120440" cy="419580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 flipH="1">
            <a:off x="5351040" y="2660040"/>
            <a:ext cx="6836760" cy="4195800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F3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6619320" y="4190040"/>
            <a:ext cx="4995360" cy="21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3" name="Picture 12"/>
          <p:cNvPicPr/>
          <p:nvPr/>
        </p:nvPicPr>
        <p:blipFill>
          <a:blip r:embed="rId6"/>
          <a:srcRect l="19076" r="4652" b="5"/>
          <a:stretch/>
        </p:blipFill>
        <p:spPr>
          <a:xfrm>
            <a:off x="2261880" y="0"/>
            <a:ext cx="3391920" cy="250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4965480" y="629280"/>
            <a:ext cx="6584400" cy="128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Milenijska fotografija za Dječji tjedan III.OŠ Čakovec</a:t>
            </a:r>
            <a:endParaRPr lang="hr-HR" sz="4400" b="0" strike="noStrike" spc="-1">
              <a:latin typeface="Arial"/>
            </a:endParaRPr>
          </a:p>
        </p:txBody>
      </p:sp>
      <p:pic>
        <p:nvPicPr>
          <p:cNvPr id="145" name="Picture 4"/>
          <p:cNvPicPr/>
          <p:nvPr/>
        </p:nvPicPr>
        <p:blipFill>
          <a:blip r:embed="rId2"/>
          <a:srcRect r="9873"/>
          <a:stretch/>
        </p:blipFill>
        <p:spPr>
          <a:xfrm>
            <a:off x="0" y="0"/>
            <a:ext cx="4633560" cy="6855840"/>
          </a:xfrm>
          <a:prstGeom prst="rect">
            <a:avLst/>
          </a:prstGeom>
          <a:ln>
            <a:noFill/>
          </a:ln>
        </p:spPr>
      </p:pic>
      <p:sp>
        <p:nvSpPr>
          <p:cNvPr id="146" name="Line 2"/>
          <p:cNvSpPr/>
          <p:nvPr/>
        </p:nvSpPr>
        <p:spPr>
          <a:xfrm>
            <a:off x="5080680" y="2115000"/>
            <a:ext cx="6309360" cy="0"/>
          </a:xfrm>
          <a:prstGeom prst="line">
            <a:avLst/>
          </a:prstGeom>
          <a:ln w="19080">
            <a:solidFill>
              <a:srgbClr val="74ECF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4965480" y="2438280"/>
            <a:ext cx="6584400" cy="378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0" y="0"/>
            <a:ext cx="12189960" cy="6855840"/>
          </a:xfrm>
          <a:prstGeom prst="rect">
            <a:avLst/>
          </a:prstGeom>
          <a:solidFill>
            <a:srgbClr val="5E5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2"/>
          <p:cNvSpPr/>
          <p:nvPr/>
        </p:nvSpPr>
        <p:spPr>
          <a:xfrm>
            <a:off x="9093600" y="618840"/>
            <a:ext cx="2611800" cy="479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6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Sjednica DGV-a 1.10.2018.</a:t>
            </a:r>
            <a:endParaRPr lang="hr-HR" sz="3600" b="0" strike="noStrike" spc="-1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493200" y="484560"/>
            <a:ext cx="8127000" cy="57218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1" name="Picture 4"/>
          <p:cNvPicPr/>
          <p:nvPr/>
        </p:nvPicPr>
        <p:blipFill>
          <a:blip r:embed="rId2"/>
          <a:srcRect l="16203" r="-3"/>
          <a:stretch/>
        </p:blipFill>
        <p:spPr>
          <a:xfrm>
            <a:off x="976320" y="942480"/>
            <a:ext cx="7161120" cy="48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283</Words>
  <Application>Microsoft Office PowerPoint</Application>
  <PresentationFormat>Široki zaslon</PresentationFormat>
  <Paragraphs>43</Paragraphs>
  <Slides>52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DejaVu Sans</vt:lpstr>
      <vt:lpstr>Segoe UI Web (East European)</vt:lpstr>
      <vt:lpstr>Symbol</vt:lpstr>
      <vt:lpstr>Times New Roman</vt:lpstr>
      <vt:lpstr>Wingdings</vt:lpstr>
      <vt:lpstr>Office Theme</vt:lpstr>
      <vt:lpstr>Office Theme</vt:lpstr>
      <vt:lpstr>Office Theme</vt:lpstr>
      <vt:lpstr>PowerPoint prezentacija</vt:lpstr>
      <vt:lpstr>7.3.2018. održana je konstituirajuća sjednica DGV na kojoj sam izabrana za dječju gradonačelnicu.</vt:lpstr>
      <vt:lpstr> Susret gradova i općina prijatelja djece u Šibeniku 11.5.2018.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</vt:lpstr>
      <vt:lpstr>PowerPoint prezentacija</vt:lpstr>
      <vt:lpstr>PowerPoint prezentacija</vt:lpstr>
      <vt:lpstr> Sudjelovanje na 16. Susretu Dječjih vijeća Hrvatske - putem ZOOM platforme održan 16. susret Dječjih vijeća Hrvatske koji se održava se u sklopu projekta „Kako uključiti djecu u procese donošenja odluka na europskoj razini“. Radionica: Strategija participiranja (balon na vrući zrak) </vt:lpstr>
      <vt:lpstr>Hvala Vam svima!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subject/>
  <dc:creator/>
  <dc:description/>
  <cp:lastModifiedBy>katarinapcskole@gmail.com</cp:lastModifiedBy>
  <cp:revision>504</cp:revision>
  <dcterms:created xsi:type="dcterms:W3CDTF">2019-11-17T19:15:50Z</dcterms:created>
  <dcterms:modified xsi:type="dcterms:W3CDTF">2021-09-23T09:49:18Z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36</vt:i4>
  </property>
</Properties>
</file>